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4410" r:id="rId2"/>
  </p:sldMasterIdLst>
  <p:notesMasterIdLst>
    <p:notesMasterId r:id="rId26"/>
  </p:notesMasterIdLst>
  <p:handoutMasterIdLst>
    <p:handoutMasterId r:id="rId27"/>
  </p:handoutMasterIdLst>
  <p:sldIdLst>
    <p:sldId id="262" r:id="rId3"/>
    <p:sldId id="421" r:id="rId4"/>
    <p:sldId id="437" r:id="rId5"/>
    <p:sldId id="450" r:id="rId6"/>
    <p:sldId id="430" r:id="rId7"/>
    <p:sldId id="442" r:id="rId8"/>
    <p:sldId id="462" r:id="rId9"/>
    <p:sldId id="441" r:id="rId10"/>
    <p:sldId id="452" r:id="rId11"/>
    <p:sldId id="453" r:id="rId12"/>
    <p:sldId id="443" r:id="rId13"/>
    <p:sldId id="444" r:id="rId14"/>
    <p:sldId id="427" r:id="rId15"/>
    <p:sldId id="445" r:id="rId16"/>
    <p:sldId id="457" r:id="rId17"/>
    <p:sldId id="456" r:id="rId18"/>
    <p:sldId id="455" r:id="rId19"/>
    <p:sldId id="458" r:id="rId20"/>
    <p:sldId id="454" r:id="rId21"/>
    <p:sldId id="461" r:id="rId22"/>
    <p:sldId id="460" r:id="rId23"/>
    <p:sldId id="448" r:id="rId24"/>
    <p:sldId id="446" r:id="rId25"/>
  </p:sldIdLst>
  <p:sldSz cx="9144000" cy="6858000" type="screen4x3"/>
  <p:notesSz cx="6867525" cy="99933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48">
          <p15:clr>
            <a:srgbClr val="A4A3A4"/>
          </p15:clr>
        </p15:guide>
        <p15:guide id="2" pos="216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phan Neumann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66"/>
    <a:srgbClr val="66FF66"/>
    <a:srgbClr val="008080"/>
    <a:srgbClr val="004365"/>
    <a:srgbClr val="357D0D"/>
    <a:srgbClr val="CC4C03"/>
    <a:srgbClr val="A94203"/>
    <a:srgbClr val="000000"/>
    <a:srgbClr val="004065"/>
    <a:srgbClr val="62D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ittlere Formatvorlage 3 - 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Designformatvorlage 1 - Akz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41" autoAdjust="0"/>
    <p:restoredTop sz="83215" autoAdjust="0"/>
  </p:normalViewPr>
  <p:slideViewPr>
    <p:cSldViewPr snapToObjects="1">
      <p:cViewPr varScale="1">
        <p:scale>
          <a:sx n="77" d="100"/>
          <a:sy n="77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64" d="100"/>
          <a:sy n="64" d="100"/>
        </p:scale>
        <p:origin x="-2946" y="-102"/>
      </p:cViewPr>
      <p:guideLst>
        <p:guide orient="horz" pos="3148"/>
        <p:guide pos="216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8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90500" y="423863"/>
            <a:ext cx="50752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3789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75"/>
              </a:lnSpc>
              <a:defRPr sz="1100" b="1" dirty="0" smtClean="0">
                <a:latin typeface="Stafford" pitchFamily="2" charset="0"/>
              </a:defRPr>
            </a:lvl1pPr>
          </a:lstStyle>
          <a:p>
            <a:pPr>
              <a:defRPr/>
            </a:pPr>
            <a:endParaRPr lang="de-DE" dirty="0">
              <a:cs typeface="Verdana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90500" y="9363075"/>
            <a:ext cx="133191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 b="1" smtClean="0">
                <a:latin typeface="Stafford" pitchFamily="2" charset="0"/>
              </a:defRPr>
            </a:lvl1pPr>
          </a:lstStyle>
          <a:p>
            <a:pPr>
              <a:defRPr/>
            </a:pPr>
            <a:fld id="{E4701F54-2A01-4CCF-80E9-2702E9175A02}" type="datetime4">
              <a:rPr lang="de-DE">
                <a:cs typeface="Verdana"/>
              </a:rPr>
              <a:pPr>
                <a:defRPr/>
              </a:pPr>
              <a:t>März 1, 2016</a:t>
            </a:fld>
            <a:endParaRPr lang="de-DE" dirty="0">
              <a:cs typeface="Verdana"/>
            </a:endParaRP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522413" y="9363075"/>
            <a:ext cx="44704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 b="1" dirty="0">
                <a:latin typeface="Stafford" pitchFamily="2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|  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007100" y="9363075"/>
            <a:ext cx="67151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100" b="1" dirty="0" smtClean="0">
                <a:latin typeface="Stafford" pitchFamily="2" charset="0"/>
              </a:defRPr>
            </a:lvl1pPr>
          </a:lstStyle>
          <a:p>
            <a:pPr>
              <a:defRPr/>
            </a:pPr>
            <a:r>
              <a:rPr lang="de-DE" dirty="0">
                <a:cs typeface="Verdana"/>
              </a:rPr>
              <a:t>|  </a:t>
            </a:r>
            <a:fld id="{1756F4EF-109B-4006-A609-23511C0D9825}" type="slidenum">
              <a:rPr lang="de-DE">
                <a:cs typeface="Verdana"/>
              </a:rPr>
              <a:pPr>
                <a:defRPr/>
              </a:pPr>
              <a:t>‹Nr.›</a:t>
            </a:fld>
            <a:endParaRPr lang="de-DE" dirty="0">
              <a:cs typeface="Verdana"/>
            </a:endParaRPr>
          </a:p>
        </p:txBody>
      </p:sp>
      <p:sp>
        <p:nvSpPr>
          <p:cNvPr id="12294" name="Line 9"/>
          <p:cNvSpPr>
            <a:spLocks noChangeShapeType="1"/>
          </p:cNvSpPr>
          <p:nvPr/>
        </p:nvSpPr>
        <p:spPr bwMode="auto">
          <a:xfrm>
            <a:off x="190500" y="9285288"/>
            <a:ext cx="6488113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6341" tIns="48171" rIns="96341" bIns="48171"/>
          <a:lstStyle/>
          <a:p>
            <a:endParaRPr lang="en-US" dirty="0">
              <a:latin typeface="Verdana"/>
              <a:cs typeface="Verdana"/>
            </a:endParaRPr>
          </a:p>
        </p:txBody>
      </p:sp>
      <p:sp>
        <p:nvSpPr>
          <p:cNvPr id="12295" name="Line 10"/>
          <p:cNvSpPr>
            <a:spLocks noChangeShapeType="1"/>
          </p:cNvSpPr>
          <p:nvPr/>
        </p:nvSpPr>
        <p:spPr bwMode="auto">
          <a:xfrm>
            <a:off x="188913" y="850900"/>
            <a:ext cx="6488112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6341" tIns="48171" rIns="96341" bIns="48171"/>
          <a:lstStyle/>
          <a:p>
            <a:endParaRPr lang="en-US" dirty="0">
              <a:latin typeface="Verdana"/>
              <a:cs typeface="Verdana"/>
            </a:endParaRPr>
          </a:p>
        </p:txBody>
      </p:sp>
      <p:sp>
        <p:nvSpPr>
          <p:cNvPr id="12296" name="Rectangle 14"/>
          <p:cNvSpPr>
            <a:spLocks noChangeArrowheads="1"/>
          </p:cNvSpPr>
          <p:nvPr/>
        </p:nvSpPr>
        <p:spPr bwMode="auto">
          <a:xfrm>
            <a:off x="190500" y="195263"/>
            <a:ext cx="6488113" cy="158750"/>
          </a:xfrm>
          <a:prstGeom prst="rect">
            <a:avLst/>
          </a:prstGeom>
          <a:solidFill>
            <a:srgbClr val="B90F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41" tIns="48171" rIns="96341" bIns="48171" anchor="ctr"/>
          <a:lstStyle/>
          <a:p>
            <a:endParaRPr lang="en-US" dirty="0">
              <a:latin typeface="Verdana"/>
              <a:cs typeface="Verdana"/>
            </a:endParaRPr>
          </a:p>
        </p:txBody>
      </p:sp>
      <p:grpSp>
        <p:nvGrpSpPr>
          <p:cNvPr id="12297" name="Group 15"/>
          <p:cNvGrpSpPr>
            <a:grpSpLocks/>
          </p:cNvGrpSpPr>
          <p:nvPr/>
        </p:nvGrpSpPr>
        <p:grpSpPr bwMode="auto">
          <a:xfrm>
            <a:off x="5765800" y="427038"/>
            <a:ext cx="912813" cy="412750"/>
            <a:chOff x="4556" y="412"/>
            <a:chExt cx="1051" cy="436"/>
          </a:xfrm>
        </p:grpSpPr>
        <p:sp>
          <p:nvSpPr>
            <p:cNvPr id="12299" name="Rectangle 16"/>
            <p:cNvSpPr>
              <a:spLocks noChangeArrowheads="1"/>
            </p:cNvSpPr>
            <p:nvPr userDrawn="1"/>
          </p:nvSpPr>
          <p:spPr bwMode="auto">
            <a:xfrm>
              <a:off x="4556" y="412"/>
              <a:ext cx="1051" cy="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Verdana"/>
                <a:cs typeface="Verdana"/>
              </a:endParaRPr>
            </a:p>
          </p:txBody>
        </p:sp>
        <p:pic>
          <p:nvPicPr>
            <p:cNvPr id="12300" name="Picture 17" descr="cased_quer.tif                                                 0001BD8B&#10;kraenkvisuell                  C41A40F3: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0" y="519"/>
              <a:ext cx="97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298" name="Line 18"/>
          <p:cNvSpPr>
            <a:spLocks noChangeShapeType="1"/>
          </p:cNvSpPr>
          <p:nvPr/>
        </p:nvSpPr>
        <p:spPr bwMode="auto">
          <a:xfrm>
            <a:off x="190500" y="415925"/>
            <a:ext cx="6488113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6341" tIns="48171" rIns="96341" bIns="48171"/>
          <a:lstStyle/>
          <a:p>
            <a:endParaRPr lang="en-US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1769821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4.png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8913" y="9491663"/>
            <a:ext cx="16224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41" tIns="48171" rIns="96341" bIns="48171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75"/>
              </a:lnSpc>
              <a:defRPr sz="1100" smtClean="0">
                <a:latin typeface="Stafford" pitchFamily="2" charset="0"/>
                <a:cs typeface="Verdana"/>
              </a:defRPr>
            </a:lvl1pPr>
          </a:lstStyle>
          <a:p>
            <a:pPr>
              <a:defRPr/>
            </a:pPr>
            <a:fld id="{3805CF89-A2A8-4866-91F0-49295DFA2E66}" type="datetime4">
              <a:rPr lang="de-DE" smtClean="0"/>
              <a:pPr>
                <a:defRPr/>
              </a:pPr>
              <a:t>März 1, 2016</a:t>
            </a:fld>
            <a:endParaRPr lang="de-DE" dirty="0"/>
          </a:p>
        </p:txBody>
      </p:sp>
      <p:sp>
        <p:nvSpPr>
          <p:cNvPr id="11267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1009650"/>
            <a:ext cx="4476750" cy="3357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90500" y="4683125"/>
            <a:ext cx="648652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41" tIns="48171" rIns="96341" bIns="481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811338" y="9491663"/>
            <a:ext cx="411003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41" tIns="48171" rIns="96341" bIns="48171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70"/>
              </a:lnSpc>
              <a:defRPr sz="1100" dirty="0">
                <a:latin typeface="Stafford" pitchFamily="2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|  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21375" y="9491663"/>
            <a:ext cx="94456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41" tIns="48171" rIns="96341" bIns="48171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ts val="1375"/>
              </a:lnSpc>
              <a:defRPr sz="1100" dirty="0" smtClean="0">
                <a:latin typeface="Stafford" pitchFamily="2" charset="0"/>
              </a:defRPr>
            </a:lvl1pPr>
          </a:lstStyle>
          <a:p>
            <a:pPr>
              <a:defRPr/>
            </a:pPr>
            <a:r>
              <a:rPr lang="de-DE" dirty="0" smtClean="0">
                <a:cs typeface="Verdana"/>
              </a:rPr>
              <a:t>|  </a:t>
            </a:r>
            <a:fld id="{2083786B-6175-4481-905A-84BF1B0CF2EB}" type="slidenum">
              <a:rPr lang="de-DE" smtClean="0">
                <a:cs typeface="Verdana"/>
              </a:rPr>
              <a:pPr>
                <a:defRPr/>
              </a:pPr>
              <a:t>‹Nr.›</a:t>
            </a:fld>
            <a:endParaRPr lang="de-DE" dirty="0">
              <a:cs typeface="Verdana"/>
            </a:endParaRPr>
          </a:p>
        </p:txBody>
      </p:sp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190500" y="423863"/>
            <a:ext cx="54117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3789" tIns="0" rIns="0" bIns="0" anchor="ctr"/>
          <a:lstStyle/>
          <a:p>
            <a:pPr>
              <a:lnSpc>
                <a:spcPts val="1375"/>
              </a:lnSpc>
            </a:pPr>
            <a:endParaRPr lang="en-US" sz="1100" b="1" dirty="0">
              <a:latin typeface="Stafford" pitchFamily="2" charset="0"/>
              <a:cs typeface="Verdana"/>
            </a:endParaRPr>
          </a:p>
        </p:txBody>
      </p:sp>
      <p:sp>
        <p:nvSpPr>
          <p:cNvPr id="11272" name="Rectangle 9"/>
          <p:cNvSpPr>
            <a:spLocks noChangeArrowheads="1"/>
          </p:cNvSpPr>
          <p:nvPr/>
        </p:nvSpPr>
        <p:spPr bwMode="auto">
          <a:xfrm>
            <a:off x="190500" y="195263"/>
            <a:ext cx="6488113" cy="158750"/>
          </a:xfrm>
          <a:prstGeom prst="rect">
            <a:avLst/>
          </a:prstGeom>
          <a:solidFill>
            <a:srgbClr val="B90F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341" tIns="48171" rIns="96341" bIns="48171" anchor="ctr"/>
          <a:lstStyle/>
          <a:p>
            <a:endParaRPr lang="en-US" dirty="0">
              <a:latin typeface="Verdana"/>
              <a:cs typeface="Verdana"/>
            </a:endParaRPr>
          </a:p>
        </p:txBody>
      </p:sp>
      <p:sp>
        <p:nvSpPr>
          <p:cNvPr id="11273" name="Line 12"/>
          <p:cNvSpPr>
            <a:spLocks noChangeShapeType="1"/>
          </p:cNvSpPr>
          <p:nvPr/>
        </p:nvSpPr>
        <p:spPr bwMode="auto">
          <a:xfrm>
            <a:off x="190500" y="9491663"/>
            <a:ext cx="6488113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6341" tIns="48171" rIns="96341" bIns="48171"/>
          <a:lstStyle/>
          <a:p>
            <a:endParaRPr lang="en-US" dirty="0">
              <a:latin typeface="Verdana"/>
              <a:cs typeface="Verdana"/>
            </a:endParaRPr>
          </a:p>
        </p:txBody>
      </p:sp>
      <p:sp>
        <p:nvSpPr>
          <p:cNvPr id="11274" name="Line 14"/>
          <p:cNvSpPr>
            <a:spLocks noChangeShapeType="1"/>
          </p:cNvSpPr>
          <p:nvPr/>
        </p:nvSpPr>
        <p:spPr bwMode="auto">
          <a:xfrm>
            <a:off x="188913" y="4484688"/>
            <a:ext cx="6488112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6341" tIns="48171" rIns="96341" bIns="48171"/>
          <a:lstStyle/>
          <a:p>
            <a:endParaRPr lang="en-US" dirty="0">
              <a:latin typeface="Verdana"/>
              <a:cs typeface="Verdana"/>
            </a:endParaRPr>
          </a:p>
        </p:txBody>
      </p:sp>
      <p:grpSp>
        <p:nvGrpSpPr>
          <p:cNvPr id="11275" name="Group 15"/>
          <p:cNvGrpSpPr>
            <a:grpSpLocks/>
          </p:cNvGrpSpPr>
          <p:nvPr/>
        </p:nvGrpSpPr>
        <p:grpSpPr bwMode="auto">
          <a:xfrm>
            <a:off x="5765800" y="427038"/>
            <a:ext cx="912813" cy="412750"/>
            <a:chOff x="4556" y="412"/>
            <a:chExt cx="1051" cy="436"/>
          </a:xfrm>
        </p:grpSpPr>
        <p:sp>
          <p:nvSpPr>
            <p:cNvPr id="11278" name="Rectangle 16"/>
            <p:cNvSpPr>
              <a:spLocks noChangeArrowheads="1"/>
            </p:cNvSpPr>
            <p:nvPr userDrawn="1"/>
          </p:nvSpPr>
          <p:spPr bwMode="auto">
            <a:xfrm>
              <a:off x="4556" y="412"/>
              <a:ext cx="1051" cy="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Verdana"/>
                <a:cs typeface="Verdana"/>
              </a:endParaRPr>
            </a:p>
          </p:txBody>
        </p:sp>
        <p:pic>
          <p:nvPicPr>
            <p:cNvPr id="11279" name="Picture 17" descr="cased_quer.tif                                                 0001BD8B&#10;kraenkvisuell                  C41A40F3: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0" y="519"/>
              <a:ext cx="97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76" name="Line 11"/>
          <p:cNvSpPr>
            <a:spLocks noChangeShapeType="1"/>
          </p:cNvSpPr>
          <p:nvPr/>
        </p:nvSpPr>
        <p:spPr bwMode="auto">
          <a:xfrm>
            <a:off x="190500" y="854075"/>
            <a:ext cx="6488113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6341" tIns="48171" rIns="96341" bIns="48171"/>
          <a:lstStyle/>
          <a:p>
            <a:endParaRPr lang="en-US" dirty="0">
              <a:latin typeface="Verdana"/>
              <a:cs typeface="Verdana"/>
            </a:endParaRPr>
          </a:p>
        </p:txBody>
      </p:sp>
      <p:sp>
        <p:nvSpPr>
          <p:cNvPr id="11277" name="Line 10"/>
          <p:cNvSpPr>
            <a:spLocks noChangeShapeType="1"/>
          </p:cNvSpPr>
          <p:nvPr/>
        </p:nvSpPr>
        <p:spPr bwMode="auto">
          <a:xfrm>
            <a:off x="190500" y="415925"/>
            <a:ext cx="6488113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6341" tIns="48171" rIns="96341" bIns="48171"/>
          <a:lstStyle/>
          <a:p>
            <a:endParaRPr lang="en-US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39163457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charset="0"/>
        <a:ea typeface="+mn-ea"/>
        <a:cs typeface="+mn-cs"/>
      </a:defRPr>
    </a:lvl1pPr>
    <a:lvl2pPr marL="457200"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charset="0"/>
        <a:ea typeface="+mn-ea"/>
        <a:cs typeface="+mn-cs"/>
      </a:defRPr>
    </a:lvl2pPr>
    <a:lvl3pPr marL="914400"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charset="0"/>
        <a:ea typeface="+mn-ea"/>
        <a:cs typeface="+mn-cs"/>
      </a:defRPr>
    </a:lvl3pPr>
    <a:lvl4pPr marL="1371600"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charset="0"/>
        <a:ea typeface="+mn-ea"/>
        <a:cs typeface="+mn-cs"/>
      </a:defRPr>
    </a:lvl4pPr>
    <a:lvl5pPr marL="1828800"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805CF89-A2A8-4866-91F0-49295DFA2E66}" type="datetime4">
              <a:rPr lang="de-DE" smtClean="0"/>
              <a:pPr>
                <a:defRPr/>
              </a:pPr>
              <a:t>März 1, 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cs typeface="Verdana"/>
              </a:rPr>
              <a:t>|  </a:t>
            </a:r>
            <a:fld id="{2083786B-6175-4481-905A-84BF1B0CF2EB}" type="slidenum">
              <a:rPr lang="de-DE" smtClean="0">
                <a:cs typeface="Verdana"/>
              </a:rPr>
              <a:pPr>
                <a:defRPr/>
              </a:pPr>
              <a:t>1</a:t>
            </a:fld>
            <a:endParaRPr lang="de-DE" dirty="0"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0934526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rtl="0"/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long</a:t>
            </a:r>
            <a:r>
              <a:rPr lang="de-DE" dirty="0" smtClean="0"/>
              <a:t> </a:t>
            </a:r>
            <a:r>
              <a:rPr lang="de-DE" dirty="0" err="1" smtClean="0"/>
              <a:t>does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take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anonymise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votes</a:t>
            </a:r>
            <a:r>
              <a:rPr lang="de-DE" dirty="0" smtClean="0"/>
              <a:t>?</a:t>
            </a:r>
          </a:p>
          <a:p>
            <a:pPr lvl="0" rtl="0"/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long</a:t>
            </a:r>
            <a:r>
              <a:rPr lang="de-DE" dirty="0" smtClean="0"/>
              <a:t> </a:t>
            </a:r>
            <a:r>
              <a:rPr lang="de-DE" dirty="0" err="1" smtClean="0"/>
              <a:t>does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take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decrypt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votes</a:t>
            </a:r>
            <a:r>
              <a:rPr lang="de-DE" dirty="0" smtClean="0"/>
              <a:t>?</a:t>
            </a:r>
          </a:p>
          <a:p>
            <a:pPr lvl="0" rtl="0"/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required</a:t>
            </a:r>
            <a:r>
              <a:rPr lang="de-DE" dirty="0" smtClean="0"/>
              <a:t>: </a:t>
            </a: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long</a:t>
            </a:r>
            <a:r>
              <a:rPr lang="de-DE" dirty="0" smtClean="0"/>
              <a:t> </a:t>
            </a:r>
            <a:r>
              <a:rPr lang="de-DE" dirty="0" err="1" smtClean="0"/>
              <a:t>does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take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compute</a:t>
            </a:r>
            <a:r>
              <a:rPr lang="de-DE" dirty="0" smtClean="0"/>
              <a:t> a </a:t>
            </a:r>
            <a:r>
              <a:rPr lang="de-DE" dirty="0" err="1" smtClean="0"/>
              <a:t>discrete</a:t>
            </a:r>
            <a:r>
              <a:rPr lang="de-DE" dirty="0" smtClean="0"/>
              <a:t> </a:t>
            </a:r>
            <a:r>
              <a:rPr lang="de-DE" dirty="0" err="1" smtClean="0"/>
              <a:t>logarithm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decryption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805CF89-A2A8-4866-91F0-49295DFA2E66}" type="datetime4">
              <a:rPr lang="de-DE" smtClean="0"/>
              <a:pPr>
                <a:defRPr/>
              </a:pPr>
              <a:t>März 1, 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cs typeface="Verdana"/>
              </a:rPr>
              <a:t>|  </a:t>
            </a:r>
            <a:fld id="{2083786B-6175-4481-905A-84BF1B0CF2EB}" type="slidenum">
              <a:rPr lang="de-DE" smtClean="0">
                <a:cs typeface="Verdana"/>
              </a:rPr>
              <a:pPr>
                <a:defRPr/>
              </a:pPr>
              <a:t>10</a:t>
            </a:fld>
            <a:endParaRPr lang="de-DE" dirty="0"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7348249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Sagen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jedem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Punkt</a:t>
            </a:r>
            <a:r>
              <a:rPr lang="en-US" baseline="0" dirty="0" smtClean="0"/>
              <a:t>, was </a:t>
            </a:r>
            <a:r>
              <a:rPr lang="en-US" baseline="0" dirty="0" err="1" smtClean="0"/>
              <a:t>genau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gemeint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ist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805CF89-A2A8-4866-91F0-49295DFA2E66}" type="datetime4">
              <a:rPr lang="de-DE" smtClean="0"/>
              <a:pPr>
                <a:defRPr/>
              </a:pPr>
              <a:t>März 1, 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cs typeface="Verdana"/>
              </a:rPr>
              <a:t>|  </a:t>
            </a:r>
            <a:fld id="{2083786B-6175-4481-905A-84BF1B0CF2EB}" type="slidenum">
              <a:rPr lang="de-DE" smtClean="0">
                <a:cs typeface="Verdana"/>
              </a:rPr>
              <a:pPr>
                <a:defRPr/>
              </a:pPr>
              <a:t>11</a:t>
            </a:fld>
            <a:endParaRPr lang="de-DE" dirty="0"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227155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why expected</a:t>
            </a:r>
            <a:r>
              <a:rPr lang="en-US" baseline="0" dirty="0" smtClean="0"/>
              <a:t> and maximal is relevant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805CF89-A2A8-4866-91F0-49295DFA2E66}" type="datetime4">
              <a:rPr lang="de-DE" smtClean="0"/>
              <a:pPr>
                <a:defRPr/>
              </a:pPr>
              <a:t>März 1, 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cs typeface="Verdana"/>
              </a:rPr>
              <a:t>|  </a:t>
            </a:r>
            <a:fld id="{2083786B-6175-4481-905A-84BF1B0CF2EB}" type="slidenum">
              <a:rPr lang="de-DE" smtClean="0">
                <a:cs typeface="Verdana"/>
              </a:rPr>
              <a:pPr>
                <a:defRPr/>
              </a:pPr>
              <a:t>12</a:t>
            </a:fld>
            <a:endParaRPr lang="de-DE" dirty="0"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227155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Important to know other reasons</a:t>
            </a:r>
            <a:r>
              <a:rPr lang="en-US" baseline="0" dirty="0" smtClean="0"/>
              <a:t>, so that they could be </a:t>
            </a:r>
            <a:r>
              <a:rPr lang="en-US" baseline="0" dirty="0" err="1" smtClean="0"/>
              <a:t>adressed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805CF89-A2A8-4866-91F0-49295DFA2E66}" type="datetime4">
              <a:rPr lang="de-DE" smtClean="0"/>
              <a:pPr>
                <a:defRPr/>
              </a:pPr>
              <a:t>März 1, 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cs typeface="Verdana"/>
              </a:rPr>
              <a:t>|  </a:t>
            </a:r>
            <a:fld id="{2083786B-6175-4481-905A-84BF1B0CF2EB}" type="slidenum">
              <a:rPr lang="de-DE" smtClean="0">
                <a:cs typeface="Verdana"/>
              </a:rPr>
              <a:pPr>
                <a:defRPr/>
              </a:pPr>
              <a:t>13</a:t>
            </a:fld>
            <a:endParaRPr lang="de-DE" dirty="0"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227155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Important to know other reasons</a:t>
            </a:r>
            <a:r>
              <a:rPr lang="en-US" baseline="0" dirty="0" smtClean="0"/>
              <a:t>, so that they could be </a:t>
            </a:r>
            <a:r>
              <a:rPr lang="en-US" baseline="0" dirty="0" err="1" smtClean="0"/>
              <a:t>adressed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805CF89-A2A8-4866-91F0-49295DFA2E66}" type="datetime4">
              <a:rPr lang="de-DE" smtClean="0"/>
              <a:pPr>
                <a:defRPr/>
              </a:pPr>
              <a:t>März 1, 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cs typeface="Verdana"/>
              </a:rPr>
              <a:t>|  </a:t>
            </a:r>
            <a:fld id="{2083786B-6175-4481-905A-84BF1B0CF2EB}" type="slidenum">
              <a:rPr lang="de-DE" smtClean="0">
                <a:cs typeface="Verdana"/>
              </a:rPr>
              <a:pPr>
                <a:defRPr/>
              </a:pPr>
              <a:t>14</a:t>
            </a:fld>
            <a:endParaRPr lang="de-DE" dirty="0"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227155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Important to know other reasons</a:t>
            </a:r>
            <a:r>
              <a:rPr lang="en-US" baseline="0" dirty="0" smtClean="0"/>
              <a:t>, so that they could be </a:t>
            </a:r>
            <a:r>
              <a:rPr lang="en-US" baseline="0" dirty="0" err="1" smtClean="0"/>
              <a:t>adressed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805CF89-A2A8-4866-91F0-49295DFA2E66}" type="datetime4">
              <a:rPr lang="de-DE" smtClean="0"/>
              <a:pPr>
                <a:defRPr/>
              </a:pPr>
              <a:t>März 1, 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cs typeface="Verdana"/>
              </a:rPr>
              <a:t>|  </a:t>
            </a:r>
            <a:fld id="{2083786B-6175-4481-905A-84BF1B0CF2EB}" type="slidenum">
              <a:rPr lang="de-DE" smtClean="0">
                <a:cs typeface="Verdana"/>
              </a:rPr>
              <a:pPr>
                <a:defRPr/>
              </a:pPr>
              <a:t>15</a:t>
            </a:fld>
            <a:endParaRPr lang="de-DE" dirty="0"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227155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Important to know other reasons</a:t>
            </a:r>
            <a:r>
              <a:rPr lang="en-US" baseline="0" dirty="0" smtClean="0"/>
              <a:t>, so that they could be </a:t>
            </a:r>
            <a:r>
              <a:rPr lang="en-US" baseline="0" dirty="0" err="1" smtClean="0"/>
              <a:t>adressed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805CF89-A2A8-4866-91F0-49295DFA2E66}" type="datetime4">
              <a:rPr lang="de-DE" smtClean="0"/>
              <a:pPr>
                <a:defRPr/>
              </a:pPr>
              <a:t>März 1, 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cs typeface="Verdana"/>
              </a:rPr>
              <a:t>|  </a:t>
            </a:r>
            <a:fld id="{2083786B-6175-4481-905A-84BF1B0CF2EB}" type="slidenum">
              <a:rPr lang="de-DE" smtClean="0">
                <a:cs typeface="Verdana"/>
              </a:rPr>
              <a:pPr>
                <a:defRPr/>
              </a:pPr>
              <a:t>16</a:t>
            </a:fld>
            <a:endParaRPr lang="de-DE" dirty="0"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227155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Important to know other reasons</a:t>
            </a:r>
            <a:r>
              <a:rPr lang="en-US" baseline="0" dirty="0" smtClean="0"/>
              <a:t>, so that they could be </a:t>
            </a:r>
            <a:r>
              <a:rPr lang="en-US" baseline="0" dirty="0" err="1" smtClean="0"/>
              <a:t>adressed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805CF89-A2A8-4866-91F0-49295DFA2E66}" type="datetime4">
              <a:rPr lang="de-DE" smtClean="0"/>
              <a:pPr>
                <a:defRPr/>
              </a:pPr>
              <a:t>März 1, 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cs typeface="Verdana"/>
              </a:rPr>
              <a:t>|  </a:t>
            </a:r>
            <a:fld id="{2083786B-6175-4481-905A-84BF1B0CF2EB}" type="slidenum">
              <a:rPr lang="de-DE" smtClean="0">
                <a:cs typeface="Verdana"/>
              </a:rPr>
              <a:pPr>
                <a:defRPr/>
              </a:pPr>
              <a:t>17</a:t>
            </a:fld>
            <a:endParaRPr lang="de-DE" dirty="0"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227155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Important to know other reasons</a:t>
            </a:r>
            <a:r>
              <a:rPr lang="en-US" baseline="0" dirty="0" smtClean="0"/>
              <a:t>, so that they could be </a:t>
            </a:r>
            <a:r>
              <a:rPr lang="en-US" baseline="0" dirty="0" err="1" smtClean="0"/>
              <a:t>adressed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805CF89-A2A8-4866-91F0-49295DFA2E66}" type="datetime4">
              <a:rPr lang="de-DE" smtClean="0"/>
              <a:pPr>
                <a:defRPr/>
              </a:pPr>
              <a:t>März 1, 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cs typeface="Verdana"/>
              </a:rPr>
              <a:t>|  </a:t>
            </a:r>
            <a:fld id="{2083786B-6175-4481-905A-84BF1B0CF2EB}" type="slidenum">
              <a:rPr lang="de-DE" smtClean="0">
                <a:cs typeface="Verdana"/>
              </a:rPr>
              <a:pPr>
                <a:defRPr/>
              </a:pPr>
              <a:t>18</a:t>
            </a:fld>
            <a:endParaRPr lang="de-DE" dirty="0"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227155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Important to know other reasons</a:t>
            </a:r>
            <a:r>
              <a:rPr lang="en-US" baseline="0" dirty="0" smtClean="0"/>
              <a:t>, so that they could be </a:t>
            </a:r>
            <a:r>
              <a:rPr lang="en-US" baseline="0" dirty="0" err="1" smtClean="0"/>
              <a:t>adressed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805CF89-A2A8-4866-91F0-49295DFA2E66}" type="datetime4">
              <a:rPr lang="de-DE" smtClean="0"/>
              <a:pPr>
                <a:defRPr/>
              </a:pPr>
              <a:t>März 1, 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cs typeface="Verdana"/>
              </a:rPr>
              <a:t>|  </a:t>
            </a:r>
            <a:fld id="{2083786B-6175-4481-905A-84BF1B0CF2EB}" type="slidenum">
              <a:rPr lang="de-DE" smtClean="0">
                <a:cs typeface="Verdana"/>
              </a:rPr>
              <a:pPr>
                <a:defRPr/>
              </a:pPr>
              <a:t>19</a:t>
            </a:fld>
            <a:endParaRPr lang="de-DE" dirty="0"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22715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nicht</a:t>
            </a:r>
            <a:r>
              <a:rPr lang="en-US" baseline="0" dirty="0" smtClean="0"/>
              <a:t> so </a:t>
            </a:r>
            <a:r>
              <a:rPr lang="en-US" baseline="0" dirty="0" err="1" smtClean="0"/>
              <a:t>weit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einander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erste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nicht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animieren</a:t>
            </a:r>
            <a:r>
              <a:rPr lang="en-US" baseline="0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Important to know other reasons</a:t>
            </a:r>
            <a:r>
              <a:rPr lang="en-US" baseline="0" dirty="0" smtClean="0"/>
              <a:t>, so that they could be </a:t>
            </a:r>
            <a:r>
              <a:rPr lang="en-US" baseline="0" dirty="0" err="1" smtClean="0"/>
              <a:t>adressed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805CF89-A2A8-4866-91F0-49295DFA2E66}" type="datetime4">
              <a:rPr lang="de-DE" smtClean="0"/>
              <a:pPr>
                <a:defRPr/>
              </a:pPr>
              <a:t>März 1, 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cs typeface="Verdana"/>
              </a:rPr>
              <a:t>|  </a:t>
            </a:r>
            <a:fld id="{2083786B-6175-4481-905A-84BF1B0CF2EB}" type="slidenum">
              <a:rPr lang="de-DE" smtClean="0">
                <a:cs typeface="Verdana"/>
              </a:rPr>
              <a:pPr>
                <a:defRPr/>
              </a:pPr>
              <a:t>2</a:t>
            </a:fld>
            <a:endParaRPr lang="de-DE" dirty="0"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227155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Important to know other reasons</a:t>
            </a:r>
            <a:r>
              <a:rPr lang="en-US" baseline="0" dirty="0" smtClean="0"/>
              <a:t>, so that they could be </a:t>
            </a:r>
            <a:r>
              <a:rPr lang="en-US" baseline="0" dirty="0" err="1" smtClean="0"/>
              <a:t>adressed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805CF89-A2A8-4866-91F0-49295DFA2E66}" type="datetime4">
              <a:rPr lang="de-DE" smtClean="0"/>
              <a:pPr>
                <a:defRPr/>
              </a:pPr>
              <a:t>März 1, 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cs typeface="Verdana"/>
              </a:rPr>
              <a:t>|  </a:t>
            </a:r>
            <a:fld id="{2083786B-6175-4481-905A-84BF1B0CF2EB}" type="slidenum">
              <a:rPr lang="de-DE" smtClean="0">
                <a:cs typeface="Verdana"/>
              </a:rPr>
              <a:pPr>
                <a:defRPr/>
              </a:pPr>
              <a:t>20</a:t>
            </a:fld>
            <a:endParaRPr lang="de-DE" dirty="0"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227155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Important to know other reasons</a:t>
            </a:r>
            <a:r>
              <a:rPr lang="en-US" baseline="0" dirty="0" smtClean="0"/>
              <a:t>, so that they could be </a:t>
            </a:r>
            <a:r>
              <a:rPr lang="en-US" baseline="0" dirty="0" err="1" smtClean="0"/>
              <a:t>adressed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805CF89-A2A8-4866-91F0-49295DFA2E66}" type="datetime4">
              <a:rPr lang="de-DE" smtClean="0"/>
              <a:pPr>
                <a:defRPr/>
              </a:pPr>
              <a:t>März 1, 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cs typeface="Verdana"/>
              </a:rPr>
              <a:t>|  </a:t>
            </a:r>
            <a:fld id="{2083786B-6175-4481-905A-84BF1B0CF2EB}" type="slidenum">
              <a:rPr lang="de-DE" smtClean="0">
                <a:cs typeface="Verdana"/>
              </a:rPr>
              <a:pPr>
                <a:defRPr/>
              </a:pPr>
              <a:t>21</a:t>
            </a:fld>
            <a:endParaRPr lang="de-DE" dirty="0"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227155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Important to know other reasons</a:t>
            </a:r>
            <a:r>
              <a:rPr lang="en-US" baseline="0" dirty="0" smtClean="0"/>
              <a:t>, so that they could be </a:t>
            </a:r>
            <a:r>
              <a:rPr lang="en-US" baseline="0" dirty="0" err="1" smtClean="0"/>
              <a:t>adressed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805CF89-A2A8-4866-91F0-49295DFA2E66}" type="datetime4">
              <a:rPr lang="de-DE" smtClean="0"/>
              <a:pPr>
                <a:defRPr/>
              </a:pPr>
              <a:t>März 1, 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cs typeface="Verdana"/>
              </a:rPr>
              <a:t>|  </a:t>
            </a:r>
            <a:fld id="{2083786B-6175-4481-905A-84BF1B0CF2EB}" type="slidenum">
              <a:rPr lang="de-DE" smtClean="0">
                <a:cs typeface="Verdana"/>
              </a:rPr>
              <a:pPr>
                <a:defRPr/>
              </a:pPr>
              <a:t>22</a:t>
            </a:fld>
            <a:endParaRPr lang="de-DE" dirty="0"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227155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Important to know other reasons</a:t>
            </a:r>
            <a:r>
              <a:rPr lang="en-US" baseline="0" dirty="0" smtClean="0"/>
              <a:t>, so that they could be </a:t>
            </a:r>
            <a:r>
              <a:rPr lang="en-US" baseline="0" dirty="0" err="1" smtClean="0"/>
              <a:t>adressed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805CF89-A2A8-4866-91F0-49295DFA2E66}" type="datetime4">
              <a:rPr lang="de-DE" smtClean="0"/>
              <a:pPr>
                <a:defRPr/>
              </a:pPr>
              <a:t>März 1, 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cs typeface="Verdana"/>
              </a:rPr>
              <a:t>|  </a:t>
            </a:r>
            <a:fld id="{2083786B-6175-4481-905A-84BF1B0CF2EB}" type="slidenum">
              <a:rPr lang="de-DE" smtClean="0">
                <a:cs typeface="Verdana"/>
              </a:rPr>
              <a:pPr>
                <a:defRPr/>
              </a:pPr>
              <a:t>23</a:t>
            </a:fld>
            <a:endParaRPr lang="de-DE" dirty="0"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22715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about modules:</a:t>
            </a:r>
            <a:r>
              <a:rPr lang="en-US" baseline="0" dirty="0" smtClean="0"/>
              <a:t> ZKP, mix net, etc.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805CF89-A2A8-4866-91F0-49295DFA2E66}" type="datetime4">
              <a:rPr lang="de-DE" smtClean="0"/>
              <a:pPr>
                <a:defRPr/>
              </a:pPr>
              <a:t>März 1, 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cs typeface="Verdana"/>
              </a:rPr>
              <a:t>|  </a:t>
            </a:r>
            <a:fld id="{2083786B-6175-4481-905A-84BF1B0CF2EB}" type="slidenum">
              <a:rPr lang="de-DE" smtClean="0">
                <a:cs typeface="Verdana"/>
              </a:rPr>
              <a:pPr>
                <a:defRPr/>
              </a:pPr>
              <a:t>3</a:t>
            </a:fld>
            <a:endParaRPr lang="de-DE" dirty="0"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22715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nicht</a:t>
            </a:r>
            <a:r>
              <a:rPr lang="en-US" baseline="0" dirty="0" smtClean="0"/>
              <a:t> so </a:t>
            </a:r>
            <a:r>
              <a:rPr lang="en-US" baseline="0" dirty="0" err="1" smtClean="0"/>
              <a:t>weit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einander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erste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nicht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animieren</a:t>
            </a:r>
            <a:r>
              <a:rPr lang="en-US" baseline="0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Important to know other reasons</a:t>
            </a:r>
            <a:r>
              <a:rPr lang="en-US" baseline="0" dirty="0" smtClean="0"/>
              <a:t>, so that they could be </a:t>
            </a:r>
            <a:r>
              <a:rPr lang="en-US" baseline="0" dirty="0" err="1" smtClean="0"/>
              <a:t>adressed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805CF89-A2A8-4866-91F0-49295DFA2E66}" type="datetime4">
              <a:rPr lang="de-DE" smtClean="0"/>
              <a:pPr>
                <a:defRPr/>
              </a:pPr>
              <a:t>März 1, 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cs typeface="Verdana"/>
              </a:rPr>
              <a:t>|  </a:t>
            </a:r>
            <a:fld id="{2083786B-6175-4481-905A-84BF1B0CF2EB}" type="slidenum">
              <a:rPr lang="de-DE" smtClean="0">
                <a:cs typeface="Verdana"/>
              </a:rPr>
              <a:pPr>
                <a:defRPr/>
              </a:pPr>
              <a:t>4</a:t>
            </a:fld>
            <a:endParaRPr lang="de-DE" dirty="0"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69075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Important to know other reasons</a:t>
            </a:r>
            <a:r>
              <a:rPr lang="en-US" baseline="0" dirty="0" smtClean="0"/>
              <a:t>, so that they could be </a:t>
            </a:r>
            <a:r>
              <a:rPr lang="en-US" baseline="0" dirty="0" err="1" smtClean="0"/>
              <a:t>adressed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805CF89-A2A8-4866-91F0-49295DFA2E66}" type="datetime4">
              <a:rPr lang="de-DE" smtClean="0"/>
              <a:pPr>
                <a:defRPr/>
              </a:pPr>
              <a:t>März 1, 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cs typeface="Verdana"/>
              </a:rPr>
              <a:t>|  </a:t>
            </a:r>
            <a:fld id="{2083786B-6175-4481-905A-84BF1B0CF2EB}" type="slidenum">
              <a:rPr lang="de-DE" smtClean="0">
                <a:cs typeface="Verdana"/>
              </a:rPr>
              <a:pPr>
                <a:defRPr/>
              </a:pPr>
              <a:t>5</a:t>
            </a:fld>
            <a:endParaRPr lang="de-DE" dirty="0"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22715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M: stand</a:t>
            </a:r>
            <a:r>
              <a:rPr lang="en-US" baseline="0" dirty="0" smtClean="0"/>
              <a:t> auf </a:t>
            </a:r>
            <a:r>
              <a:rPr lang="en-US" baseline="0" dirty="0" err="1" smtClean="0"/>
              <a:t>dem</a:t>
            </a:r>
            <a:r>
              <a:rPr lang="en-US" baseline="0" dirty="0" smtClean="0"/>
              <a:t> Paper </a:t>
            </a:r>
            <a:r>
              <a:rPr lang="en-US" baseline="0" dirty="0" err="1" smtClean="0"/>
              <a:t>immer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einer</a:t>
            </a:r>
            <a:r>
              <a:rPr lang="en-US" baseline="0" dirty="0" smtClean="0"/>
              <a:t>?</a:t>
            </a:r>
          </a:p>
          <a:p>
            <a:r>
              <a:rPr lang="en-US" dirty="0" smtClean="0"/>
              <a:t>M: </a:t>
            </a:r>
            <a:r>
              <a:rPr lang="en-US" dirty="0" err="1" smtClean="0"/>
              <a:t>erklären</a:t>
            </a:r>
            <a:r>
              <a:rPr lang="en-US" dirty="0" smtClean="0"/>
              <a:t> </a:t>
            </a: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nur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Mix net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mehrereh</a:t>
            </a:r>
            <a:r>
              <a:rPr lang="en-US" baseline="0" dirty="0" smtClean="0"/>
              <a:t> homomorphic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mportant</a:t>
            </a:r>
            <a:r>
              <a:rPr lang="en-US" dirty="0" smtClean="0"/>
              <a:t> to know other reasons</a:t>
            </a:r>
            <a:r>
              <a:rPr lang="en-US" baseline="0" dirty="0" smtClean="0"/>
              <a:t>, so that they could be </a:t>
            </a:r>
            <a:r>
              <a:rPr lang="en-US" baseline="0" dirty="0" err="1" smtClean="0"/>
              <a:t>adressed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805CF89-A2A8-4866-91F0-49295DFA2E66}" type="datetime4">
              <a:rPr lang="de-DE" smtClean="0"/>
              <a:pPr>
                <a:defRPr/>
              </a:pPr>
              <a:t>März 1, 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cs typeface="Verdana"/>
              </a:rPr>
              <a:t>|  </a:t>
            </a:r>
            <a:fld id="{2083786B-6175-4481-905A-84BF1B0CF2EB}" type="slidenum">
              <a:rPr lang="de-DE" smtClean="0">
                <a:cs typeface="Verdana"/>
              </a:rPr>
              <a:pPr>
                <a:defRPr/>
              </a:pPr>
              <a:t>6</a:t>
            </a:fld>
            <a:endParaRPr lang="de-DE" dirty="0"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22715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M: stand</a:t>
            </a:r>
            <a:r>
              <a:rPr lang="en-US" baseline="0" dirty="0" smtClean="0"/>
              <a:t> auf </a:t>
            </a:r>
            <a:r>
              <a:rPr lang="en-US" baseline="0" dirty="0" err="1" smtClean="0"/>
              <a:t>dem</a:t>
            </a:r>
            <a:r>
              <a:rPr lang="en-US" baseline="0" dirty="0" smtClean="0"/>
              <a:t> Paper </a:t>
            </a:r>
            <a:r>
              <a:rPr lang="en-US" baseline="0" dirty="0" err="1" smtClean="0"/>
              <a:t>immer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einer</a:t>
            </a:r>
            <a:r>
              <a:rPr lang="en-US" baseline="0" dirty="0" smtClean="0"/>
              <a:t>?</a:t>
            </a:r>
          </a:p>
          <a:p>
            <a:r>
              <a:rPr lang="en-US" dirty="0" smtClean="0"/>
              <a:t>M: </a:t>
            </a:r>
            <a:r>
              <a:rPr lang="en-US" dirty="0" err="1" smtClean="0"/>
              <a:t>erklären</a:t>
            </a:r>
            <a:r>
              <a:rPr lang="en-US" dirty="0" smtClean="0"/>
              <a:t> </a:t>
            </a: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nur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Mix net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mehrereh</a:t>
            </a:r>
            <a:r>
              <a:rPr lang="en-US" baseline="0" dirty="0" smtClean="0"/>
              <a:t> homomorphic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mportant</a:t>
            </a:r>
            <a:r>
              <a:rPr lang="en-US" dirty="0" smtClean="0"/>
              <a:t> to know other reasons</a:t>
            </a:r>
            <a:r>
              <a:rPr lang="en-US" baseline="0" dirty="0" smtClean="0"/>
              <a:t>, so that they could be </a:t>
            </a:r>
            <a:r>
              <a:rPr lang="en-US" baseline="0" dirty="0" err="1" smtClean="0"/>
              <a:t>adressed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805CF89-A2A8-4866-91F0-49295DFA2E66}" type="datetime4">
              <a:rPr lang="de-DE" smtClean="0"/>
              <a:pPr>
                <a:defRPr/>
              </a:pPr>
              <a:t>März 1, 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cs typeface="Verdana"/>
              </a:rPr>
              <a:t>|  </a:t>
            </a:r>
            <a:fld id="{2083786B-6175-4481-905A-84BF1B0CF2EB}" type="slidenum">
              <a:rPr lang="de-DE" smtClean="0">
                <a:cs typeface="Verdana"/>
              </a:rPr>
              <a:pPr>
                <a:defRPr/>
              </a:pPr>
              <a:t>7</a:t>
            </a:fld>
            <a:endParaRPr lang="de-DE" dirty="0"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227155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M: </a:t>
            </a:r>
            <a:r>
              <a:rPr lang="en-US" dirty="0" err="1" smtClean="0"/>
              <a:t>kann</a:t>
            </a:r>
            <a:r>
              <a:rPr lang="en-US" dirty="0" smtClean="0"/>
              <a:t> man die </a:t>
            </a:r>
            <a:r>
              <a:rPr lang="en-US" dirty="0" err="1" smtClean="0"/>
              <a:t>markieren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jeweils</a:t>
            </a:r>
            <a:r>
              <a:rPr lang="en-US" dirty="0" smtClean="0"/>
              <a:t> das </a:t>
            </a:r>
            <a:r>
              <a:rPr lang="en-US" dirty="0" err="1" smtClean="0"/>
              <a:t>verfahren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 war</a:t>
            </a:r>
          </a:p>
          <a:p>
            <a:endParaRPr lang="en-US" dirty="0" smtClean="0"/>
          </a:p>
          <a:p>
            <a:r>
              <a:rPr lang="en-US" dirty="0" smtClean="0"/>
              <a:t>M: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ist</a:t>
            </a:r>
            <a:r>
              <a:rPr lang="en-US" baseline="0" dirty="0" smtClean="0"/>
              <a:t> das die </a:t>
            </a:r>
            <a:r>
              <a:rPr lang="en-US" baseline="0" dirty="0" err="1" smtClean="0"/>
              <a:t>übliche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Schreibweise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oder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müsste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z.b</a:t>
            </a:r>
            <a:r>
              <a:rPr lang="en-US" baseline="0" dirty="0" smtClean="0"/>
              <a:t> min max </a:t>
            </a:r>
            <a:r>
              <a:rPr lang="en-US" baseline="0" dirty="0" err="1" smtClean="0"/>
              <a:t>tiefgestellt</a:t>
            </a:r>
            <a:r>
              <a:rPr lang="en-US" baseline="0" dirty="0" smtClean="0"/>
              <a:t> sein.</a:t>
            </a:r>
          </a:p>
          <a:p>
            <a:r>
              <a:rPr lang="en-US" baseline="0" dirty="0" err="1" smtClean="0"/>
              <a:t>Ekläre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nur</a:t>
            </a:r>
            <a:r>
              <a:rPr lang="en-US" baseline="0" dirty="0" smtClean="0"/>
              <a:t> 2-3 </a:t>
            </a:r>
            <a:r>
              <a:rPr lang="en-US" baseline="0" dirty="0" err="1" smtClean="0"/>
              <a:t>davon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im</a:t>
            </a:r>
            <a:r>
              <a:rPr lang="en-US" baseline="0" dirty="0" smtClean="0"/>
              <a:t> Talk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805CF89-A2A8-4866-91F0-49295DFA2E66}" type="datetime4">
              <a:rPr lang="de-DE" smtClean="0"/>
              <a:pPr>
                <a:defRPr/>
              </a:pPr>
              <a:t>März 1, 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cs typeface="Verdana"/>
              </a:rPr>
              <a:t>|  </a:t>
            </a:r>
            <a:fld id="{2083786B-6175-4481-905A-84BF1B0CF2EB}" type="slidenum">
              <a:rPr lang="de-DE" smtClean="0">
                <a:cs typeface="Verdana"/>
              </a:rPr>
              <a:pPr>
                <a:defRPr/>
              </a:pPr>
              <a:t>8</a:t>
            </a:fld>
            <a:endParaRPr lang="de-DE" dirty="0"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227155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rtl="0"/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long</a:t>
            </a:r>
            <a:r>
              <a:rPr lang="de-DE" dirty="0" smtClean="0"/>
              <a:t> </a:t>
            </a:r>
            <a:r>
              <a:rPr lang="de-DE" dirty="0" err="1" smtClean="0"/>
              <a:t>does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take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anonymise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votes</a:t>
            </a:r>
            <a:r>
              <a:rPr lang="de-DE" dirty="0" smtClean="0"/>
              <a:t>?</a:t>
            </a:r>
          </a:p>
          <a:p>
            <a:pPr lvl="0" rtl="0"/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long</a:t>
            </a:r>
            <a:r>
              <a:rPr lang="de-DE" dirty="0" smtClean="0"/>
              <a:t> </a:t>
            </a:r>
            <a:r>
              <a:rPr lang="de-DE" dirty="0" err="1" smtClean="0"/>
              <a:t>does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take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decrypt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votes</a:t>
            </a:r>
            <a:r>
              <a:rPr lang="de-DE" dirty="0" smtClean="0"/>
              <a:t>?</a:t>
            </a:r>
          </a:p>
          <a:p>
            <a:pPr lvl="0" rtl="0"/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required</a:t>
            </a:r>
            <a:r>
              <a:rPr lang="de-DE" dirty="0" smtClean="0"/>
              <a:t>: </a:t>
            </a: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long</a:t>
            </a:r>
            <a:r>
              <a:rPr lang="de-DE" dirty="0" smtClean="0"/>
              <a:t> </a:t>
            </a:r>
            <a:r>
              <a:rPr lang="de-DE" dirty="0" err="1" smtClean="0"/>
              <a:t>does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take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compute</a:t>
            </a:r>
            <a:r>
              <a:rPr lang="de-DE" dirty="0" smtClean="0"/>
              <a:t> a </a:t>
            </a:r>
            <a:r>
              <a:rPr lang="de-DE" dirty="0" err="1" smtClean="0"/>
              <a:t>discrete</a:t>
            </a:r>
            <a:r>
              <a:rPr lang="de-DE" dirty="0" smtClean="0"/>
              <a:t> </a:t>
            </a:r>
            <a:r>
              <a:rPr lang="de-DE" dirty="0" err="1" smtClean="0"/>
              <a:t>logarithm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decryption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805CF89-A2A8-4866-91F0-49295DFA2E66}" type="datetime4">
              <a:rPr lang="de-DE" smtClean="0"/>
              <a:pPr>
                <a:defRPr/>
              </a:pPr>
              <a:t>März 1, 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cs typeface="Verdana"/>
              </a:rPr>
              <a:t>|  </a:t>
            </a:r>
            <a:fld id="{2083786B-6175-4481-905A-84BF1B0CF2EB}" type="slidenum">
              <a:rPr lang="de-DE" smtClean="0">
                <a:cs typeface="Verdana"/>
              </a:rPr>
              <a:pPr>
                <a:defRPr/>
              </a:pPr>
              <a:t>9</a:t>
            </a:fld>
            <a:endParaRPr lang="de-DE" dirty="0"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81582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jpeg"/><Relationship Id="rId7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jpeg"/><Relationship Id="rId7" Type="http://schemas.openxmlformats.org/officeDocument/2006/relationships/image" Target="../media/image7.jpe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0825" y="368300"/>
            <a:ext cx="8642350" cy="2197100"/>
          </a:xfrm>
          <a:prstGeom prst="rect">
            <a:avLst/>
          </a:prstGeom>
          <a:solidFill>
            <a:srgbClr val="0043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dirty="0">
              <a:latin typeface="Verdana"/>
              <a:cs typeface="Verdana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0043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Verdana"/>
              <a:cs typeface="Verdana"/>
            </a:endParaRPr>
          </a:p>
        </p:txBody>
      </p:sp>
      <p:sp>
        <p:nvSpPr>
          <p:cNvPr id="6" name="Line 15"/>
          <p:cNvSpPr>
            <a:spLocks noChangeShapeType="1"/>
          </p:cNvSpPr>
          <p:nvPr/>
        </p:nvSpPr>
        <p:spPr bwMode="auto">
          <a:xfrm>
            <a:off x="252413" y="6237288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Verdana"/>
              <a:cs typeface="Verdana"/>
            </a:endParaRP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250825" y="360363"/>
            <a:ext cx="8640763" cy="142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Verdana"/>
              <a:cs typeface="Verdana"/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250825" y="2492375"/>
            <a:ext cx="8640763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Verdana"/>
              <a:cs typeface="Verdana"/>
            </a:endParaRPr>
          </a:p>
        </p:txBody>
      </p:sp>
      <p:sp>
        <p:nvSpPr>
          <p:cNvPr id="9" name="Line 20"/>
          <p:cNvSpPr>
            <a:spLocks noChangeShapeType="1"/>
          </p:cNvSpPr>
          <p:nvPr/>
        </p:nvSpPr>
        <p:spPr bwMode="auto">
          <a:xfrm>
            <a:off x="252413" y="2565400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Verdana"/>
              <a:cs typeface="Verdana"/>
            </a:endParaRPr>
          </a:p>
        </p:txBody>
      </p:sp>
      <p:sp>
        <p:nvSpPr>
          <p:cNvPr id="10" name="Rechteck 9"/>
          <p:cNvSpPr/>
          <p:nvPr userDrawn="1"/>
        </p:nvSpPr>
        <p:spPr>
          <a:xfrm>
            <a:off x="7235825" y="1198563"/>
            <a:ext cx="1779588" cy="10779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cs typeface="Verdana"/>
            </a:endParaRPr>
          </a:p>
        </p:txBody>
      </p:sp>
      <p:pic>
        <p:nvPicPr>
          <p:cNvPr id="11" name="Picture 32" descr="tud_logo.tif                                                   0001BC3D&#10;kraenkvisuell                  C41A40F3: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813" y="1400175"/>
            <a:ext cx="13160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Grafik 3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01"/>
          <a:stretch>
            <a:fillRect/>
          </a:stretch>
        </p:blipFill>
        <p:spPr bwMode="auto">
          <a:xfrm>
            <a:off x="7256463" y="1847850"/>
            <a:ext cx="1450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30"/>
          <p:cNvSpPr>
            <a:spLocks noChangeArrowheads="1"/>
          </p:cNvSpPr>
          <p:nvPr/>
        </p:nvSpPr>
        <p:spPr bwMode="auto">
          <a:xfrm>
            <a:off x="7235825" y="555625"/>
            <a:ext cx="1668463" cy="6429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Verdana"/>
              <a:cs typeface="Verdana"/>
            </a:endParaRPr>
          </a:p>
        </p:txBody>
      </p:sp>
      <p:pic>
        <p:nvPicPr>
          <p:cNvPr id="14" name="Picture 31" descr="cased_quer.tif                                                 0001BD8B&#10;kraenkvisuell                  C41A40F3: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639763"/>
            <a:ext cx="15462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feld 28"/>
          <p:cNvSpPr txBox="1">
            <a:spLocks noChangeArrowheads="1"/>
          </p:cNvSpPr>
          <p:nvPr/>
        </p:nvSpPr>
        <p:spPr bwMode="auto">
          <a:xfrm>
            <a:off x="7610475" y="979488"/>
            <a:ext cx="14763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800" dirty="0" smtClean="0">
                <a:latin typeface="Verdana" pitchFamily="34" charset="0"/>
                <a:cs typeface="Verdana"/>
              </a:rPr>
              <a:t>Usable Security Lab</a:t>
            </a:r>
          </a:p>
          <a:p>
            <a:pPr eaLnBrk="1" hangingPunct="1">
              <a:defRPr/>
            </a:pPr>
            <a:r>
              <a:rPr lang="en-US" sz="800" dirty="0" smtClean="0">
                <a:latin typeface="Verdana" pitchFamily="34" charset="0"/>
                <a:cs typeface="Verdana"/>
              </a:rPr>
              <a:t>Crypto Lab</a:t>
            </a:r>
          </a:p>
        </p:txBody>
      </p:sp>
      <p:grpSp>
        <p:nvGrpSpPr>
          <p:cNvPr id="16" name="Gruppieren 21"/>
          <p:cNvGrpSpPr>
            <a:grpSpLocks/>
          </p:cNvGrpSpPr>
          <p:nvPr/>
        </p:nvGrpSpPr>
        <p:grpSpPr bwMode="auto">
          <a:xfrm>
            <a:off x="4922838" y="6334125"/>
            <a:ext cx="3970337" cy="431800"/>
            <a:chOff x="4922093" y="6334125"/>
            <a:chExt cx="3970387" cy="431800"/>
          </a:xfrm>
        </p:grpSpPr>
        <p:pic>
          <p:nvPicPr>
            <p:cNvPr id="17" name="Picture 32" descr="tud_logo.tif                                                   0001BC3D&#10;kraenkvisuell                  C41A40F3: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2093" y="6334125"/>
              <a:ext cx="1065213" cy="420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36" descr="h_da.tif                                                       0001BC44&#10;kraenkvisuell                  C41A40F3: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7118" y="6429375"/>
              <a:ext cx="8572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3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2840" y="6365130"/>
              <a:ext cx="939640" cy="376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" descr="sit_85mm_p33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65081" y="6429375"/>
              <a:ext cx="936625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Parallelogramm 20"/>
          <p:cNvSpPr/>
          <p:nvPr userDrawn="1"/>
        </p:nvSpPr>
        <p:spPr>
          <a:xfrm rot="10800000">
            <a:off x="7418388" y="1354138"/>
            <a:ext cx="1377950" cy="0"/>
          </a:xfrm>
          <a:prstGeom prst="parallelogram">
            <a:avLst/>
          </a:prstGeom>
          <a:solidFill>
            <a:schemeClr val="bg1">
              <a:lumMod val="50000"/>
            </a:schemeClr>
          </a:solidFill>
          <a:ln w="3175">
            <a:solidFill>
              <a:srgbClr val="0043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>
              <a:solidFill>
                <a:srgbClr val="FFFFFF"/>
              </a:solidFill>
              <a:cs typeface="Verdana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58775" y="478234"/>
            <a:ext cx="6499225" cy="577850"/>
          </a:xfrm>
          <a:prstGeom prst="rect">
            <a:avLst/>
          </a:prstGeom>
        </p:spPr>
        <p:txBody>
          <a:bodyPr anchor="t"/>
          <a:lstStyle>
            <a:lvl1pPr>
              <a:defRPr sz="3400" b="1" baseline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Title</a:t>
            </a:r>
            <a:endParaRPr lang="en-US" noProof="0" dirty="0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58775" y="1777008"/>
            <a:ext cx="6499225" cy="576064"/>
          </a:xfrm>
        </p:spPr>
        <p:txBody>
          <a:bodyPr lIns="0" tIns="0" rIns="0" bIns="0" anchor="ctr" anchorCtr="0"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sz="2400" b="0" baseline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Authors, underline presenter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865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 smtClean="0"/>
              <a:t>Subtitle only one line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Use only main layer and first layer</a:t>
            </a:r>
          </a:p>
          <a:p>
            <a:pPr lvl="1"/>
            <a:r>
              <a:rPr lang="en-US" dirty="0" smtClean="0"/>
              <a:t>Sub</a:t>
            </a:r>
          </a:p>
          <a:p>
            <a:pPr lvl="1"/>
            <a:r>
              <a:rPr lang="en-US" dirty="0" smtClean="0"/>
              <a:t>Do not use a third layer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 smtClean="0"/>
              <a:t>Subtitle only one line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Use only main layer and first layer</a:t>
            </a:r>
          </a:p>
          <a:p>
            <a:pPr lvl="1"/>
            <a:r>
              <a:rPr lang="en-US" dirty="0" smtClean="0"/>
              <a:t>Sub</a:t>
            </a:r>
          </a:p>
          <a:p>
            <a:pPr lvl="1"/>
            <a:r>
              <a:rPr lang="en-US" dirty="0" smtClean="0"/>
              <a:t>Do not use a third layer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2413" y="381000"/>
            <a:ext cx="8640762" cy="1036638"/>
          </a:xfrm>
          <a:prstGeom prst="rect">
            <a:avLst/>
          </a:prstGeom>
        </p:spPr>
        <p:txBody>
          <a:bodyPr anchor="ctr" anchorCtr="0"/>
          <a:lstStyle>
            <a:lvl1pPr>
              <a:defRPr>
                <a:latin typeface="Verdana"/>
                <a:cs typeface="Verdana"/>
              </a:defRPr>
            </a:lvl1pPr>
          </a:lstStyle>
          <a:p>
            <a:pPr>
              <a:defRPr/>
            </a:pPr>
            <a:r>
              <a:rPr lang="en-US" sz="3400" b="1" dirty="0" smtClean="0"/>
              <a:t>Title – only one line</a:t>
            </a:r>
          </a:p>
        </p:txBody>
      </p:sp>
      <p:sp>
        <p:nvSpPr>
          <p:cNvPr id="13" name="Fußzeilenplatzhalter 5"/>
          <p:cNvSpPr>
            <a:spLocks noGrp="1"/>
          </p:cNvSpPr>
          <p:nvPr>
            <p:ph type="ftr" sz="quarter" idx="10"/>
          </p:nvPr>
        </p:nvSpPr>
        <p:spPr>
          <a:xfrm>
            <a:off x="467544" y="6381368"/>
            <a:ext cx="5544616" cy="360000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Stephan Neumann | SecUSo Long Group Meeting | December 5, 2014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4" name="Foliennummernplatzhalter 7"/>
          <p:cNvSpPr>
            <a:spLocks noGrp="1"/>
          </p:cNvSpPr>
          <p:nvPr>
            <p:ph type="sldNum" sz="quarter" idx="11"/>
          </p:nvPr>
        </p:nvSpPr>
        <p:spPr>
          <a:xfrm>
            <a:off x="134367" y="6381368"/>
            <a:ext cx="477193" cy="360000"/>
          </a:xfrm>
          <a:prstGeom prst="rect">
            <a:avLst/>
          </a:prstGeom>
        </p:spPr>
        <p:txBody>
          <a:bodyPr/>
          <a:lstStyle>
            <a:lvl1pPr algn="r">
              <a:defRPr sz="1050"/>
            </a:lvl1pPr>
          </a:lstStyle>
          <a:p>
            <a:pPr>
              <a:defRPr/>
            </a:pPr>
            <a:fld id="{B7466FE1-DE63-4CE7-A4A8-DE1B75E395F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266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half" idx="1" hasCustomPrompt="1"/>
          </p:nvPr>
        </p:nvSpPr>
        <p:spPr>
          <a:xfrm>
            <a:off x="250825" y="1592263"/>
            <a:ext cx="4243388" cy="4500562"/>
          </a:xfrm>
        </p:spPr>
        <p:txBody>
          <a:bodyPr/>
          <a:lstStyle>
            <a:lvl1pPr marL="179388" marR="0" indent="-1793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lvl1pPr>
            <a:lvl2pPr marL="349250" marR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lvl2pPr>
          </a:lstStyle>
          <a:p>
            <a:pPr lvl="0"/>
            <a:r>
              <a:rPr lang="en-US" dirty="0" smtClean="0"/>
              <a:t>Use only main layer and first layer</a:t>
            </a:r>
          </a:p>
          <a:p>
            <a:pPr lvl="1"/>
            <a:r>
              <a:rPr lang="en-US" dirty="0" smtClean="0"/>
              <a:t>Sub</a:t>
            </a:r>
          </a:p>
          <a:p>
            <a:pPr lvl="1"/>
            <a:r>
              <a:rPr lang="en-US" dirty="0" smtClean="0"/>
              <a:t>Do not use a third layer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 hasCustomPrompt="1"/>
          </p:nvPr>
        </p:nvSpPr>
        <p:spPr>
          <a:xfrm>
            <a:off x="4646613" y="1592263"/>
            <a:ext cx="4244975" cy="2173287"/>
          </a:xfrm>
        </p:spPr>
        <p:txBody>
          <a:bodyPr/>
          <a:lstStyle>
            <a:lvl1pPr marL="179388" marR="0" indent="-1793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lvl1pPr>
            <a:lvl2pPr marL="349250" marR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lvl2pPr>
          </a:lstStyle>
          <a:p>
            <a:pPr lvl="0"/>
            <a:r>
              <a:rPr lang="en-US" dirty="0" smtClean="0"/>
              <a:t>Use only main layer and first layer</a:t>
            </a:r>
          </a:p>
          <a:p>
            <a:pPr lvl="1"/>
            <a:r>
              <a:rPr lang="en-US" dirty="0" smtClean="0"/>
              <a:t>Sub</a:t>
            </a:r>
          </a:p>
          <a:p>
            <a:pPr lvl="1"/>
            <a:r>
              <a:rPr lang="en-US" dirty="0" smtClean="0"/>
              <a:t>Do not use a third layer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 hasCustomPrompt="1"/>
          </p:nvPr>
        </p:nvSpPr>
        <p:spPr>
          <a:xfrm>
            <a:off x="4646613" y="3917950"/>
            <a:ext cx="4244975" cy="2174875"/>
          </a:xfrm>
        </p:spPr>
        <p:txBody>
          <a:bodyPr/>
          <a:lstStyle>
            <a:lvl1pPr marL="179388" marR="0" indent="-1793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lvl1pPr>
            <a:lvl2pPr marL="349250" marR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lvl2pPr>
          </a:lstStyle>
          <a:p>
            <a:pPr lvl="0"/>
            <a:r>
              <a:rPr lang="en-US" dirty="0" smtClean="0"/>
              <a:t>Use only main layer and first layer</a:t>
            </a:r>
          </a:p>
          <a:p>
            <a:pPr lvl="1"/>
            <a:r>
              <a:rPr lang="en-US" dirty="0" smtClean="0"/>
              <a:t>Sub</a:t>
            </a:r>
          </a:p>
          <a:p>
            <a:pPr lvl="1"/>
            <a:r>
              <a:rPr lang="en-US" dirty="0" smtClean="0"/>
              <a:t>Do not use a third layer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 hasCustomPrompt="1"/>
          </p:nvPr>
        </p:nvSpPr>
        <p:spPr>
          <a:xfrm>
            <a:off x="252413" y="381000"/>
            <a:ext cx="8640762" cy="1036638"/>
          </a:xfrm>
          <a:prstGeom prst="rect">
            <a:avLst/>
          </a:prstGeom>
        </p:spPr>
        <p:txBody>
          <a:bodyPr anchor="ctr" anchorCtr="0"/>
          <a:lstStyle>
            <a:lvl1pPr>
              <a:defRPr>
                <a:latin typeface="Verdana"/>
                <a:cs typeface="Verdana"/>
              </a:defRPr>
            </a:lvl1pPr>
          </a:lstStyle>
          <a:p>
            <a:pPr>
              <a:defRPr/>
            </a:pPr>
            <a:r>
              <a:rPr lang="en-US" sz="3400" b="1" dirty="0" smtClean="0"/>
              <a:t>Title – only one line</a:t>
            </a:r>
          </a:p>
        </p:txBody>
      </p:sp>
      <p:sp>
        <p:nvSpPr>
          <p:cNvPr id="15" name="Fußzeilenplatzhalter 5"/>
          <p:cNvSpPr>
            <a:spLocks noGrp="1"/>
          </p:cNvSpPr>
          <p:nvPr>
            <p:ph type="ftr" sz="quarter" idx="10"/>
          </p:nvPr>
        </p:nvSpPr>
        <p:spPr>
          <a:xfrm>
            <a:off x="467544" y="6381368"/>
            <a:ext cx="5544616" cy="360000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Stephan Neumann | SecUSo Long Group Meeting | December 5, 2014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6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34367" y="6381368"/>
            <a:ext cx="477193" cy="360000"/>
          </a:xfrm>
          <a:prstGeom prst="rect">
            <a:avLst/>
          </a:prstGeom>
        </p:spPr>
        <p:txBody>
          <a:bodyPr/>
          <a:lstStyle>
            <a:lvl1pPr algn="r">
              <a:defRPr sz="1050"/>
            </a:lvl1pPr>
          </a:lstStyle>
          <a:p>
            <a:pPr>
              <a:defRPr/>
            </a:pPr>
            <a:fld id="{B7466FE1-DE63-4CE7-A4A8-DE1B75E395F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689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 userDrawn="1"/>
        </p:nvSpPr>
        <p:spPr bwMode="auto"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/>
            <a:r>
              <a:rPr lang="en-US" sz="3400" kern="0" dirty="0" smtClean="0">
                <a:solidFill>
                  <a:srgbClr val="000000"/>
                </a:solidFill>
                <a:latin typeface="Verdana"/>
                <a:cs typeface="Verdana"/>
              </a:rPr>
              <a:t>New Section starts</a:t>
            </a:r>
            <a:endParaRPr lang="en-US" sz="3400" kern="0" dirty="0">
              <a:solidFill>
                <a:srgbClr val="000000"/>
              </a:solidFill>
              <a:latin typeface="Verdana"/>
              <a:cs typeface="Verdana"/>
            </a:endParaRPr>
          </a:p>
        </p:txBody>
      </p:sp>
      <p:sp>
        <p:nvSpPr>
          <p:cNvPr id="11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67544" y="6381368"/>
            <a:ext cx="5544616" cy="360000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Stephan Neumann | SecUSo Long Group Meeting | December 5, 2014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2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34367" y="6381368"/>
            <a:ext cx="477193" cy="360000"/>
          </a:xfrm>
          <a:prstGeom prst="rect">
            <a:avLst/>
          </a:prstGeom>
        </p:spPr>
        <p:txBody>
          <a:bodyPr/>
          <a:lstStyle>
            <a:lvl1pPr algn="r">
              <a:defRPr sz="1050"/>
            </a:lvl1pPr>
          </a:lstStyle>
          <a:p>
            <a:pPr>
              <a:defRPr/>
            </a:pPr>
            <a:fld id="{B7466FE1-DE63-4CE7-A4A8-DE1B75E395F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052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179388" marR="0" indent="-1793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 baseline="0">
                <a:latin typeface="Arial" pitchFamily="34" charset="0"/>
                <a:cs typeface="Verdana"/>
              </a:defRPr>
            </a:lvl1pPr>
            <a:lvl2pPr marL="349250" marR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>
                <a:latin typeface="Arial" pitchFamily="34" charset="0"/>
                <a:cs typeface="Verdana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marL="179388" marR="0" lvl="0" indent="-1793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Use only main layer and first layer</a:t>
            </a:r>
          </a:p>
          <a:p>
            <a:pPr marL="349250" marR="0" lvl="1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</a:rPr>
              <a:t>Sub</a:t>
            </a:r>
          </a:p>
          <a:p>
            <a:pPr marL="349250" marR="0" lvl="1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</a:rPr>
              <a:t>Do not use a third layer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 hasCustomPrompt="1"/>
          </p:nvPr>
        </p:nvSpPr>
        <p:spPr>
          <a:xfrm>
            <a:off x="252413" y="381000"/>
            <a:ext cx="8640762" cy="1036638"/>
          </a:xfrm>
          <a:prstGeom prst="rect">
            <a:avLst/>
          </a:prstGeom>
        </p:spPr>
        <p:txBody>
          <a:bodyPr anchor="ctr" anchorCtr="0"/>
          <a:lstStyle>
            <a:lvl1pPr>
              <a:defRPr>
                <a:latin typeface="Verdana"/>
                <a:cs typeface="Verdana"/>
              </a:defRPr>
            </a:lvl1pPr>
          </a:lstStyle>
          <a:p>
            <a:r>
              <a:rPr lang="en-US" dirty="0" smtClean="0"/>
              <a:t>Title – only one line</a:t>
            </a:r>
            <a:endParaRPr lang="en-US" dirty="0"/>
          </a:p>
        </p:txBody>
      </p:sp>
      <p:sp>
        <p:nvSpPr>
          <p:cNvPr id="10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19473" y="6381368"/>
            <a:ext cx="5544616" cy="360000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r>
              <a:rPr lang="en-US" dirty="0" smtClean="0">
                <a:cs typeface="Verdana"/>
              </a:rPr>
              <a:t>Stephan Neumann | </a:t>
            </a:r>
            <a:r>
              <a:rPr lang="en-US" dirty="0" err="1" smtClean="0">
                <a:cs typeface="Verdana"/>
              </a:rPr>
              <a:t>SecUSo</a:t>
            </a:r>
            <a:r>
              <a:rPr lang="en-US" dirty="0" smtClean="0">
                <a:cs typeface="Verdana"/>
              </a:rPr>
              <a:t> Long Group Meeting | December 5, 2014</a:t>
            </a:r>
            <a:endParaRPr lang="en-US" sz="1200" dirty="0">
              <a:cs typeface="Verdana"/>
            </a:endParaRPr>
          </a:p>
        </p:txBody>
      </p:sp>
      <p:sp>
        <p:nvSpPr>
          <p:cNvPr id="11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86296" y="6381368"/>
            <a:ext cx="477193" cy="360000"/>
          </a:xfrm>
          <a:prstGeom prst="rect">
            <a:avLst/>
          </a:prstGeom>
        </p:spPr>
        <p:txBody>
          <a:bodyPr/>
          <a:lstStyle>
            <a:lvl1pPr algn="r">
              <a:defRPr sz="1050"/>
            </a:lvl1pPr>
          </a:lstStyle>
          <a:p>
            <a:pPr>
              <a:defRPr/>
            </a:pPr>
            <a:fld id="{B7466FE1-DE63-4CE7-A4A8-DE1B75E395FC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387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250825" y="1592263"/>
            <a:ext cx="4243388" cy="4500562"/>
          </a:xfrm>
        </p:spPr>
        <p:txBody>
          <a:bodyPr/>
          <a:lstStyle>
            <a:lvl1pPr marL="179388" marR="0" indent="-1793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 sz="2400"/>
            </a:lvl1pPr>
            <a:lvl2pPr marL="349250" marR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Use only main layer and first layer</a:t>
            </a:r>
          </a:p>
          <a:p>
            <a:pPr lvl="1"/>
            <a:r>
              <a:rPr lang="en-US" dirty="0" smtClean="0"/>
              <a:t>Sub</a:t>
            </a:r>
          </a:p>
          <a:p>
            <a:pPr lvl="1"/>
            <a:r>
              <a:rPr lang="en-US" dirty="0" smtClean="0"/>
              <a:t>Do not use a third layer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6613" y="1592263"/>
            <a:ext cx="4244975" cy="4500562"/>
          </a:xfrm>
        </p:spPr>
        <p:txBody>
          <a:bodyPr/>
          <a:lstStyle>
            <a:lvl1pPr marL="179388" marR="0" indent="-1793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 sz="2400"/>
            </a:lvl1pPr>
            <a:lvl2pPr marL="349250" marR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 sz="2000"/>
            </a:lvl2pPr>
            <a:lvl3pPr marL="538163" marR="0" indent="-1873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Use only main layer and first layer</a:t>
            </a:r>
          </a:p>
          <a:p>
            <a:pPr lvl="1"/>
            <a:r>
              <a:rPr lang="en-US" dirty="0" smtClean="0"/>
              <a:t>Sub</a:t>
            </a:r>
          </a:p>
          <a:p>
            <a:pPr lvl="1"/>
            <a:r>
              <a:rPr lang="en-US" dirty="0" smtClean="0"/>
              <a:t>Do not use a third layer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2413" y="381000"/>
            <a:ext cx="8640762" cy="1036638"/>
          </a:xfrm>
          <a:prstGeom prst="rect">
            <a:avLst/>
          </a:prstGeom>
        </p:spPr>
        <p:txBody>
          <a:bodyPr anchor="ctr" anchorCtr="0"/>
          <a:lstStyle>
            <a:lvl1pPr>
              <a:defRPr>
                <a:latin typeface="Verdana"/>
                <a:cs typeface="Verdana"/>
              </a:defRPr>
            </a:lvl1pPr>
          </a:lstStyle>
          <a:p>
            <a:pPr>
              <a:defRPr/>
            </a:pPr>
            <a:r>
              <a:rPr lang="en-US" sz="3400" b="1" dirty="0" smtClean="0"/>
              <a:t>Title – only one line</a:t>
            </a:r>
          </a:p>
        </p:txBody>
      </p:sp>
      <p:sp>
        <p:nvSpPr>
          <p:cNvPr id="11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67544" y="6381368"/>
            <a:ext cx="5544616" cy="360000"/>
          </a:xfrm>
          <a:prstGeom prst="rect">
            <a:avLst/>
          </a:prstGeom>
        </p:spPr>
        <p:txBody>
          <a:bodyPr/>
          <a:lstStyle>
            <a:lvl1pPr>
              <a:defRPr sz="1050">
                <a:cs typeface="Verdana"/>
              </a:defRPr>
            </a:lvl1pPr>
          </a:lstStyle>
          <a:p>
            <a:pPr>
              <a:defRPr/>
            </a:pPr>
            <a:r>
              <a:rPr lang="en-US" dirty="0" smtClean="0"/>
              <a:t>Stephan Neumann | </a:t>
            </a:r>
            <a:r>
              <a:rPr lang="en-US" dirty="0" err="1" smtClean="0"/>
              <a:t>SecUSo</a:t>
            </a:r>
            <a:r>
              <a:rPr lang="en-US" dirty="0" smtClean="0"/>
              <a:t> Long Group Meeting | December 5, 2014</a:t>
            </a:r>
            <a:endParaRPr lang="en-US" sz="1200" dirty="0"/>
          </a:p>
        </p:txBody>
      </p:sp>
      <p:sp>
        <p:nvSpPr>
          <p:cNvPr id="12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34367" y="6381368"/>
            <a:ext cx="477193" cy="360000"/>
          </a:xfrm>
          <a:prstGeom prst="rect">
            <a:avLst/>
          </a:prstGeom>
        </p:spPr>
        <p:txBody>
          <a:bodyPr/>
          <a:lstStyle>
            <a:lvl1pPr algn="r">
              <a:defRPr sz="1050"/>
            </a:lvl1pPr>
          </a:lstStyle>
          <a:p>
            <a:pPr>
              <a:defRPr/>
            </a:pPr>
            <a:fld id="{B7466FE1-DE63-4CE7-A4A8-DE1B75E395FC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851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 smtClean="0"/>
              <a:t>Subtitle only one line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Use only main layer and first layer</a:t>
            </a:r>
          </a:p>
          <a:p>
            <a:pPr lvl="1"/>
            <a:r>
              <a:rPr lang="en-US" dirty="0" smtClean="0"/>
              <a:t>Sub</a:t>
            </a:r>
          </a:p>
          <a:p>
            <a:pPr lvl="1"/>
            <a:r>
              <a:rPr lang="en-US" dirty="0" smtClean="0"/>
              <a:t>Do not use a third layer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 smtClean="0"/>
              <a:t>Subtitle only one line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Use only main layer and first layer</a:t>
            </a:r>
          </a:p>
          <a:p>
            <a:pPr lvl="1"/>
            <a:r>
              <a:rPr lang="en-US" dirty="0" smtClean="0"/>
              <a:t>Sub</a:t>
            </a:r>
          </a:p>
          <a:p>
            <a:pPr lvl="1"/>
            <a:r>
              <a:rPr lang="en-US" dirty="0" smtClean="0"/>
              <a:t>Do not use a third layer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2413" y="381000"/>
            <a:ext cx="8640762" cy="1036638"/>
          </a:xfrm>
          <a:prstGeom prst="rect">
            <a:avLst/>
          </a:prstGeom>
        </p:spPr>
        <p:txBody>
          <a:bodyPr anchor="ctr" anchorCtr="0"/>
          <a:lstStyle>
            <a:lvl1pPr>
              <a:defRPr>
                <a:latin typeface="Verdana"/>
                <a:cs typeface="Verdana"/>
              </a:defRPr>
            </a:lvl1pPr>
          </a:lstStyle>
          <a:p>
            <a:pPr>
              <a:defRPr/>
            </a:pPr>
            <a:r>
              <a:rPr lang="en-US" sz="3400" b="1" dirty="0" smtClean="0"/>
              <a:t>Title – only one line</a:t>
            </a:r>
          </a:p>
        </p:txBody>
      </p:sp>
      <p:sp>
        <p:nvSpPr>
          <p:cNvPr id="13" name="Fußzeilenplatzhalter 5"/>
          <p:cNvSpPr>
            <a:spLocks noGrp="1"/>
          </p:cNvSpPr>
          <p:nvPr>
            <p:ph type="ftr" sz="quarter" idx="10"/>
          </p:nvPr>
        </p:nvSpPr>
        <p:spPr>
          <a:xfrm>
            <a:off x="467544" y="6381368"/>
            <a:ext cx="5544616" cy="360000"/>
          </a:xfrm>
          <a:prstGeom prst="rect">
            <a:avLst/>
          </a:prstGeom>
        </p:spPr>
        <p:txBody>
          <a:bodyPr/>
          <a:lstStyle>
            <a:lvl1pPr>
              <a:defRPr sz="1050">
                <a:cs typeface="Verdana"/>
              </a:defRPr>
            </a:lvl1pPr>
          </a:lstStyle>
          <a:p>
            <a:pPr>
              <a:defRPr/>
            </a:pPr>
            <a:r>
              <a:rPr lang="en-US" dirty="0" smtClean="0"/>
              <a:t>Stephan Neumann | </a:t>
            </a:r>
            <a:r>
              <a:rPr lang="en-US" dirty="0" err="1" smtClean="0"/>
              <a:t>SecUSo</a:t>
            </a:r>
            <a:r>
              <a:rPr lang="en-US" dirty="0" smtClean="0"/>
              <a:t> Long Group Meeting | December 5, 2014</a:t>
            </a:r>
            <a:endParaRPr lang="en-US" sz="1200" dirty="0"/>
          </a:p>
        </p:txBody>
      </p:sp>
      <p:sp>
        <p:nvSpPr>
          <p:cNvPr id="14" name="Foliennummernplatzhalter 7"/>
          <p:cNvSpPr>
            <a:spLocks noGrp="1"/>
          </p:cNvSpPr>
          <p:nvPr>
            <p:ph type="sldNum" sz="quarter" idx="11"/>
          </p:nvPr>
        </p:nvSpPr>
        <p:spPr>
          <a:xfrm>
            <a:off x="134367" y="6381368"/>
            <a:ext cx="477193" cy="360000"/>
          </a:xfrm>
          <a:prstGeom prst="rect">
            <a:avLst/>
          </a:prstGeom>
        </p:spPr>
        <p:txBody>
          <a:bodyPr/>
          <a:lstStyle>
            <a:lvl1pPr algn="r">
              <a:defRPr sz="1050"/>
            </a:lvl1pPr>
          </a:lstStyle>
          <a:p>
            <a:pPr>
              <a:defRPr/>
            </a:pPr>
            <a:fld id="{B7466FE1-DE63-4CE7-A4A8-DE1B75E395FC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938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half" idx="1" hasCustomPrompt="1"/>
          </p:nvPr>
        </p:nvSpPr>
        <p:spPr>
          <a:xfrm>
            <a:off x="250825" y="1592263"/>
            <a:ext cx="4243388" cy="4500562"/>
          </a:xfrm>
        </p:spPr>
        <p:txBody>
          <a:bodyPr/>
          <a:lstStyle>
            <a:lvl1pPr marL="179388" marR="0" indent="-1793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lvl1pPr>
            <a:lvl2pPr marL="349250" marR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lvl2pPr>
          </a:lstStyle>
          <a:p>
            <a:pPr lvl="0"/>
            <a:r>
              <a:rPr lang="en-US" dirty="0" smtClean="0"/>
              <a:t>Use only main layer and first layer</a:t>
            </a:r>
          </a:p>
          <a:p>
            <a:pPr lvl="1"/>
            <a:r>
              <a:rPr lang="en-US" dirty="0" smtClean="0"/>
              <a:t>Sub</a:t>
            </a:r>
          </a:p>
          <a:p>
            <a:pPr lvl="1"/>
            <a:r>
              <a:rPr lang="en-US" dirty="0" smtClean="0"/>
              <a:t>Do not use a third layer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 hasCustomPrompt="1"/>
          </p:nvPr>
        </p:nvSpPr>
        <p:spPr>
          <a:xfrm>
            <a:off x="4646613" y="1592263"/>
            <a:ext cx="4244975" cy="2173287"/>
          </a:xfrm>
        </p:spPr>
        <p:txBody>
          <a:bodyPr/>
          <a:lstStyle>
            <a:lvl1pPr marL="179388" marR="0" indent="-1793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lvl1pPr>
            <a:lvl2pPr marL="349250" marR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lvl2pPr>
          </a:lstStyle>
          <a:p>
            <a:pPr lvl="0"/>
            <a:r>
              <a:rPr lang="en-US" dirty="0" smtClean="0"/>
              <a:t>Use only main layer and first layer</a:t>
            </a:r>
          </a:p>
          <a:p>
            <a:pPr lvl="1"/>
            <a:r>
              <a:rPr lang="en-US" dirty="0" smtClean="0"/>
              <a:t>Sub</a:t>
            </a:r>
          </a:p>
          <a:p>
            <a:pPr lvl="1"/>
            <a:r>
              <a:rPr lang="en-US" dirty="0" smtClean="0"/>
              <a:t>Do not use a third layer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 hasCustomPrompt="1"/>
          </p:nvPr>
        </p:nvSpPr>
        <p:spPr>
          <a:xfrm>
            <a:off x="4646613" y="3917950"/>
            <a:ext cx="4244975" cy="2174875"/>
          </a:xfrm>
        </p:spPr>
        <p:txBody>
          <a:bodyPr/>
          <a:lstStyle>
            <a:lvl1pPr marL="179388" marR="0" indent="-1793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lvl1pPr>
            <a:lvl2pPr marL="349250" marR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lvl2pPr>
          </a:lstStyle>
          <a:p>
            <a:pPr lvl="0"/>
            <a:r>
              <a:rPr lang="en-US" dirty="0" smtClean="0"/>
              <a:t>Use only main layer and first layer</a:t>
            </a:r>
          </a:p>
          <a:p>
            <a:pPr lvl="1"/>
            <a:r>
              <a:rPr lang="en-US" dirty="0" smtClean="0"/>
              <a:t>Sub</a:t>
            </a:r>
          </a:p>
          <a:p>
            <a:pPr lvl="1"/>
            <a:r>
              <a:rPr lang="en-US" dirty="0" smtClean="0"/>
              <a:t>Do not use a third layer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 hasCustomPrompt="1"/>
          </p:nvPr>
        </p:nvSpPr>
        <p:spPr>
          <a:xfrm>
            <a:off x="252413" y="381000"/>
            <a:ext cx="8640762" cy="1036638"/>
          </a:xfrm>
          <a:prstGeom prst="rect">
            <a:avLst/>
          </a:prstGeom>
        </p:spPr>
        <p:txBody>
          <a:bodyPr anchor="ctr" anchorCtr="0"/>
          <a:lstStyle>
            <a:lvl1pPr>
              <a:defRPr>
                <a:latin typeface="Verdana"/>
                <a:cs typeface="Verdana"/>
              </a:defRPr>
            </a:lvl1pPr>
          </a:lstStyle>
          <a:p>
            <a:pPr>
              <a:defRPr/>
            </a:pPr>
            <a:r>
              <a:rPr lang="en-US" sz="3400" b="1" dirty="0" smtClean="0"/>
              <a:t>Title – only one line</a:t>
            </a:r>
          </a:p>
        </p:txBody>
      </p:sp>
      <p:sp>
        <p:nvSpPr>
          <p:cNvPr id="15" name="Fußzeilenplatzhalter 5"/>
          <p:cNvSpPr>
            <a:spLocks noGrp="1"/>
          </p:cNvSpPr>
          <p:nvPr>
            <p:ph type="ftr" sz="quarter" idx="10"/>
          </p:nvPr>
        </p:nvSpPr>
        <p:spPr>
          <a:xfrm>
            <a:off x="467544" y="6381368"/>
            <a:ext cx="5544616" cy="360000"/>
          </a:xfrm>
          <a:prstGeom prst="rect">
            <a:avLst/>
          </a:prstGeom>
        </p:spPr>
        <p:txBody>
          <a:bodyPr/>
          <a:lstStyle>
            <a:lvl1pPr>
              <a:defRPr sz="1050">
                <a:cs typeface="Verdana"/>
              </a:defRPr>
            </a:lvl1pPr>
          </a:lstStyle>
          <a:p>
            <a:pPr>
              <a:defRPr/>
            </a:pPr>
            <a:r>
              <a:rPr lang="en-US" dirty="0" smtClean="0"/>
              <a:t>Stephan Neumann | </a:t>
            </a:r>
            <a:r>
              <a:rPr lang="en-US" dirty="0" err="1" smtClean="0"/>
              <a:t>SecUSo</a:t>
            </a:r>
            <a:r>
              <a:rPr lang="en-US" dirty="0" smtClean="0"/>
              <a:t> Long Group Meeting | December 5, 2014</a:t>
            </a:r>
            <a:endParaRPr lang="en-US" sz="1200" dirty="0"/>
          </a:p>
        </p:txBody>
      </p:sp>
      <p:sp>
        <p:nvSpPr>
          <p:cNvPr id="16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34367" y="6381368"/>
            <a:ext cx="477193" cy="360000"/>
          </a:xfrm>
          <a:prstGeom prst="rect">
            <a:avLst/>
          </a:prstGeom>
        </p:spPr>
        <p:txBody>
          <a:bodyPr/>
          <a:lstStyle>
            <a:lvl1pPr algn="r">
              <a:defRPr sz="1050"/>
            </a:lvl1pPr>
          </a:lstStyle>
          <a:p>
            <a:pPr>
              <a:defRPr/>
            </a:pPr>
            <a:fld id="{B7466FE1-DE63-4CE7-A4A8-DE1B75E395FC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449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 userDrawn="1"/>
        </p:nvSpPr>
        <p:spPr bwMode="auto"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/>
            <a:r>
              <a:rPr lang="en-US" sz="3400" kern="0" noProof="0" dirty="0" smtClean="0">
                <a:latin typeface="Verdana"/>
                <a:cs typeface="Verdana"/>
              </a:rPr>
              <a:t>New</a:t>
            </a:r>
            <a:r>
              <a:rPr lang="en-US" sz="3400" kern="0" baseline="0" noProof="0" dirty="0" smtClean="0">
                <a:latin typeface="Verdana"/>
                <a:cs typeface="Verdana"/>
              </a:rPr>
              <a:t> Section starts</a:t>
            </a:r>
            <a:endParaRPr lang="en-US" sz="3400" kern="0" noProof="0" dirty="0">
              <a:latin typeface="Verdana"/>
              <a:cs typeface="Verdana"/>
            </a:endParaRPr>
          </a:p>
        </p:txBody>
      </p:sp>
      <p:sp>
        <p:nvSpPr>
          <p:cNvPr id="11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67544" y="6381368"/>
            <a:ext cx="5544616" cy="360000"/>
          </a:xfrm>
          <a:prstGeom prst="rect">
            <a:avLst/>
          </a:prstGeom>
        </p:spPr>
        <p:txBody>
          <a:bodyPr/>
          <a:lstStyle>
            <a:lvl1pPr>
              <a:defRPr sz="1050">
                <a:cs typeface="Verdana"/>
              </a:defRPr>
            </a:lvl1pPr>
          </a:lstStyle>
          <a:p>
            <a:pPr>
              <a:defRPr/>
            </a:pPr>
            <a:r>
              <a:rPr lang="en-US" dirty="0" smtClean="0"/>
              <a:t>Stephan Neumann | </a:t>
            </a:r>
            <a:r>
              <a:rPr lang="en-US" dirty="0" err="1" smtClean="0"/>
              <a:t>SecUSo</a:t>
            </a:r>
            <a:r>
              <a:rPr lang="en-US" dirty="0" smtClean="0"/>
              <a:t> Long Group Meeting | December 5, 2014</a:t>
            </a:r>
            <a:endParaRPr lang="en-US" sz="1200" dirty="0"/>
          </a:p>
        </p:txBody>
      </p:sp>
      <p:sp>
        <p:nvSpPr>
          <p:cNvPr id="12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34367" y="6381368"/>
            <a:ext cx="477193" cy="360000"/>
          </a:xfrm>
          <a:prstGeom prst="rect">
            <a:avLst/>
          </a:prstGeom>
        </p:spPr>
        <p:txBody>
          <a:bodyPr/>
          <a:lstStyle>
            <a:lvl1pPr algn="r">
              <a:defRPr sz="1050"/>
            </a:lvl1pPr>
          </a:lstStyle>
          <a:p>
            <a:pPr>
              <a:defRPr/>
            </a:pPr>
            <a:fld id="{B7466FE1-DE63-4CE7-A4A8-DE1B75E395FC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78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0825" y="368300"/>
            <a:ext cx="8642350" cy="2197100"/>
          </a:xfrm>
          <a:prstGeom prst="rect">
            <a:avLst/>
          </a:prstGeom>
          <a:solidFill>
            <a:srgbClr val="0043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rgbClr val="000000"/>
              </a:solidFill>
              <a:latin typeface="Verdana"/>
              <a:cs typeface="Verdana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0043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Verdana"/>
              <a:cs typeface="Verdana"/>
            </a:endParaRPr>
          </a:p>
        </p:txBody>
      </p:sp>
      <p:sp>
        <p:nvSpPr>
          <p:cNvPr id="6" name="Line 15"/>
          <p:cNvSpPr>
            <a:spLocks noChangeShapeType="1"/>
          </p:cNvSpPr>
          <p:nvPr/>
        </p:nvSpPr>
        <p:spPr bwMode="auto">
          <a:xfrm>
            <a:off x="252413" y="6237288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Verdana"/>
              <a:cs typeface="Verdana"/>
            </a:endParaRP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250825" y="360363"/>
            <a:ext cx="8640763" cy="142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Verdana"/>
              <a:cs typeface="Verdana"/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250825" y="2492375"/>
            <a:ext cx="8640763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Verdana"/>
              <a:cs typeface="Verdana"/>
            </a:endParaRPr>
          </a:p>
        </p:txBody>
      </p:sp>
      <p:sp>
        <p:nvSpPr>
          <p:cNvPr id="9" name="Line 20"/>
          <p:cNvSpPr>
            <a:spLocks noChangeShapeType="1"/>
          </p:cNvSpPr>
          <p:nvPr/>
        </p:nvSpPr>
        <p:spPr bwMode="auto">
          <a:xfrm>
            <a:off x="252413" y="2565400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Verdana"/>
              <a:cs typeface="Verdana"/>
            </a:endParaRPr>
          </a:p>
        </p:txBody>
      </p:sp>
      <p:sp>
        <p:nvSpPr>
          <p:cNvPr id="10" name="Rechteck 9"/>
          <p:cNvSpPr/>
          <p:nvPr userDrawn="1"/>
        </p:nvSpPr>
        <p:spPr>
          <a:xfrm>
            <a:off x="7235825" y="1198563"/>
            <a:ext cx="1779588" cy="10779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pic>
        <p:nvPicPr>
          <p:cNvPr id="11" name="Picture 32" descr="tud_logo.tif                                                   0001BC3D&#10;kraenkvisuell                  C41A40F3: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813" y="1400175"/>
            <a:ext cx="13160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Grafik 3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01"/>
          <a:stretch>
            <a:fillRect/>
          </a:stretch>
        </p:blipFill>
        <p:spPr bwMode="auto">
          <a:xfrm>
            <a:off x="7256463" y="1847850"/>
            <a:ext cx="1450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30"/>
          <p:cNvSpPr>
            <a:spLocks noChangeArrowheads="1"/>
          </p:cNvSpPr>
          <p:nvPr/>
        </p:nvSpPr>
        <p:spPr bwMode="auto">
          <a:xfrm>
            <a:off x="7235825" y="555625"/>
            <a:ext cx="1668463" cy="6429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Verdana"/>
              <a:cs typeface="Verdana"/>
            </a:endParaRPr>
          </a:p>
        </p:txBody>
      </p:sp>
      <p:pic>
        <p:nvPicPr>
          <p:cNvPr id="14" name="Picture 31" descr="cased_quer.tif                                                 0001BD8B&#10;kraenkvisuell                  C41A40F3: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639763"/>
            <a:ext cx="15462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feld 28"/>
          <p:cNvSpPr txBox="1">
            <a:spLocks noChangeArrowheads="1"/>
          </p:cNvSpPr>
          <p:nvPr/>
        </p:nvSpPr>
        <p:spPr bwMode="auto">
          <a:xfrm>
            <a:off x="7610475" y="979488"/>
            <a:ext cx="14763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800" dirty="0" smtClean="0">
                <a:solidFill>
                  <a:srgbClr val="000000"/>
                </a:solidFill>
                <a:latin typeface="Verdana" pitchFamily="34" charset="0"/>
                <a:cs typeface="Verdana"/>
              </a:rPr>
              <a:t>Usable Security Lab</a:t>
            </a:r>
          </a:p>
          <a:p>
            <a:pPr eaLnBrk="1" hangingPunct="1">
              <a:defRPr/>
            </a:pPr>
            <a:r>
              <a:rPr lang="en-US" sz="800" dirty="0" smtClean="0">
                <a:solidFill>
                  <a:srgbClr val="000000"/>
                </a:solidFill>
                <a:latin typeface="Verdana" pitchFamily="34" charset="0"/>
                <a:cs typeface="Verdana"/>
              </a:rPr>
              <a:t>Crypto Lab</a:t>
            </a:r>
          </a:p>
        </p:txBody>
      </p:sp>
      <p:grpSp>
        <p:nvGrpSpPr>
          <p:cNvPr id="16" name="Gruppieren 21"/>
          <p:cNvGrpSpPr>
            <a:grpSpLocks/>
          </p:cNvGrpSpPr>
          <p:nvPr/>
        </p:nvGrpSpPr>
        <p:grpSpPr bwMode="auto">
          <a:xfrm>
            <a:off x="4922838" y="6334125"/>
            <a:ext cx="3970337" cy="431800"/>
            <a:chOff x="4922093" y="6334125"/>
            <a:chExt cx="3970387" cy="431800"/>
          </a:xfrm>
        </p:grpSpPr>
        <p:pic>
          <p:nvPicPr>
            <p:cNvPr id="17" name="Picture 32" descr="tud_logo.tif                                                   0001BC3D&#10;kraenkvisuell                  C41A40F3: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2093" y="6334125"/>
              <a:ext cx="1065213" cy="420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36" descr="h_da.tif                                                       0001BC44&#10;kraenkvisuell                  C41A40F3: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7118" y="6429375"/>
              <a:ext cx="8572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3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2840" y="6365130"/>
              <a:ext cx="939640" cy="376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" descr="sit_85mm_p33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65081" y="6429375"/>
              <a:ext cx="936625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Parallelogramm 20"/>
          <p:cNvSpPr/>
          <p:nvPr userDrawn="1"/>
        </p:nvSpPr>
        <p:spPr>
          <a:xfrm rot="10800000">
            <a:off x="7418388" y="1354138"/>
            <a:ext cx="1377950" cy="0"/>
          </a:xfrm>
          <a:prstGeom prst="parallelogram">
            <a:avLst/>
          </a:prstGeom>
          <a:solidFill>
            <a:schemeClr val="bg1">
              <a:lumMod val="50000"/>
            </a:schemeClr>
          </a:solidFill>
          <a:ln w="3175">
            <a:solidFill>
              <a:srgbClr val="0043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58775" y="478234"/>
            <a:ext cx="6499225" cy="577850"/>
          </a:xfrm>
          <a:prstGeom prst="rect">
            <a:avLst/>
          </a:prstGeom>
        </p:spPr>
        <p:txBody>
          <a:bodyPr anchor="t"/>
          <a:lstStyle>
            <a:lvl1pPr>
              <a:defRPr sz="3400" b="1" baseline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Title</a:t>
            </a:r>
            <a:endParaRPr lang="en-US" noProof="0" dirty="0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58775" y="1777008"/>
            <a:ext cx="6499225" cy="576064"/>
          </a:xfrm>
        </p:spPr>
        <p:txBody>
          <a:bodyPr lIns="0" tIns="0" rIns="0" bIns="0" anchor="ctr" anchorCtr="0"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sz="2400" b="0" baseline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Authors, underline presenter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341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179388" marR="0" indent="-1793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 baseline="0">
                <a:latin typeface="Arial" pitchFamily="34" charset="0"/>
                <a:cs typeface="Verdana"/>
              </a:defRPr>
            </a:lvl1pPr>
            <a:lvl2pPr marL="349250" marR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>
                <a:latin typeface="Arial" pitchFamily="34" charset="0"/>
                <a:cs typeface="Verdana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marL="179388" marR="0" lvl="0" indent="-1793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Use only main layer and first layer</a:t>
            </a:r>
          </a:p>
          <a:p>
            <a:pPr marL="349250" marR="0" lvl="1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</a:rPr>
              <a:t>Sub</a:t>
            </a:r>
          </a:p>
          <a:p>
            <a:pPr marL="349250" marR="0" lvl="1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</a:rPr>
              <a:t>Do not use a third layer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 hasCustomPrompt="1"/>
          </p:nvPr>
        </p:nvSpPr>
        <p:spPr>
          <a:xfrm>
            <a:off x="252413" y="381000"/>
            <a:ext cx="8640762" cy="1036638"/>
          </a:xfrm>
          <a:prstGeom prst="rect">
            <a:avLst/>
          </a:prstGeom>
        </p:spPr>
        <p:txBody>
          <a:bodyPr anchor="ctr" anchorCtr="0"/>
          <a:lstStyle>
            <a:lvl1pPr>
              <a:defRPr>
                <a:latin typeface="Verdana"/>
                <a:cs typeface="Verdana"/>
              </a:defRPr>
            </a:lvl1pPr>
          </a:lstStyle>
          <a:p>
            <a:r>
              <a:rPr lang="en-US" dirty="0" smtClean="0"/>
              <a:t>Title – only one line</a:t>
            </a:r>
            <a:endParaRPr lang="en-US" dirty="0"/>
          </a:p>
        </p:txBody>
      </p:sp>
      <p:sp>
        <p:nvSpPr>
          <p:cNvPr id="10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19473" y="6381368"/>
            <a:ext cx="5544616" cy="360000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Stephan Neumann | SecUSo Long Group Meeting | December 5, 2014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1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86296" y="6381368"/>
            <a:ext cx="477193" cy="360000"/>
          </a:xfrm>
          <a:prstGeom prst="rect">
            <a:avLst/>
          </a:prstGeom>
        </p:spPr>
        <p:txBody>
          <a:bodyPr/>
          <a:lstStyle>
            <a:lvl1pPr algn="r">
              <a:defRPr sz="1050"/>
            </a:lvl1pPr>
          </a:lstStyle>
          <a:p>
            <a:pPr>
              <a:defRPr/>
            </a:pPr>
            <a:fld id="{B7466FE1-DE63-4CE7-A4A8-DE1B75E395F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433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250825" y="1592263"/>
            <a:ext cx="4243388" cy="4500562"/>
          </a:xfrm>
        </p:spPr>
        <p:txBody>
          <a:bodyPr/>
          <a:lstStyle>
            <a:lvl1pPr marL="179388" marR="0" indent="-1793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 sz="2400"/>
            </a:lvl1pPr>
            <a:lvl2pPr marL="349250" marR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Use only main layer and first layer</a:t>
            </a:r>
          </a:p>
          <a:p>
            <a:pPr lvl="1"/>
            <a:r>
              <a:rPr lang="en-US" dirty="0" smtClean="0"/>
              <a:t>Sub</a:t>
            </a:r>
          </a:p>
          <a:p>
            <a:pPr lvl="1"/>
            <a:r>
              <a:rPr lang="en-US" dirty="0" smtClean="0"/>
              <a:t>Do not use a third layer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6613" y="1592263"/>
            <a:ext cx="4244975" cy="4500562"/>
          </a:xfrm>
        </p:spPr>
        <p:txBody>
          <a:bodyPr/>
          <a:lstStyle>
            <a:lvl1pPr marL="179388" marR="0" indent="-1793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 sz="2400"/>
            </a:lvl1pPr>
            <a:lvl2pPr marL="349250" marR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 sz="2000"/>
            </a:lvl2pPr>
            <a:lvl3pPr marL="538163" marR="0" indent="-1873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Use only main layer and first layer</a:t>
            </a:r>
          </a:p>
          <a:p>
            <a:pPr lvl="1"/>
            <a:r>
              <a:rPr lang="en-US" dirty="0" smtClean="0"/>
              <a:t>Sub</a:t>
            </a:r>
          </a:p>
          <a:p>
            <a:pPr lvl="1"/>
            <a:r>
              <a:rPr lang="en-US" dirty="0" smtClean="0"/>
              <a:t>Do not use a third layer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2413" y="381000"/>
            <a:ext cx="8640762" cy="1036638"/>
          </a:xfrm>
          <a:prstGeom prst="rect">
            <a:avLst/>
          </a:prstGeom>
        </p:spPr>
        <p:txBody>
          <a:bodyPr anchor="ctr" anchorCtr="0"/>
          <a:lstStyle>
            <a:lvl1pPr>
              <a:defRPr>
                <a:latin typeface="Verdana"/>
                <a:cs typeface="Verdana"/>
              </a:defRPr>
            </a:lvl1pPr>
          </a:lstStyle>
          <a:p>
            <a:pPr>
              <a:defRPr/>
            </a:pPr>
            <a:r>
              <a:rPr lang="en-US" sz="3400" b="1" dirty="0" smtClean="0"/>
              <a:t>Title – only one line</a:t>
            </a:r>
          </a:p>
        </p:txBody>
      </p:sp>
      <p:sp>
        <p:nvSpPr>
          <p:cNvPr id="11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67544" y="6381368"/>
            <a:ext cx="5544616" cy="360000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Stephan Neumann | SecUSo Long Group Meeting | December 5, 2014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2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34367" y="6381368"/>
            <a:ext cx="477193" cy="360000"/>
          </a:xfrm>
          <a:prstGeom prst="rect">
            <a:avLst/>
          </a:prstGeom>
        </p:spPr>
        <p:txBody>
          <a:bodyPr/>
          <a:lstStyle>
            <a:lvl1pPr algn="r">
              <a:defRPr sz="1050"/>
            </a:lvl1pPr>
          </a:lstStyle>
          <a:p>
            <a:pPr>
              <a:defRPr/>
            </a:pPr>
            <a:fld id="{B7466FE1-DE63-4CE7-A4A8-DE1B75E395F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119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jpeg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8" Type="http://schemas.openxmlformats.org/officeDocument/2006/relationships/image" Target="../media/image1.jpeg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592263"/>
            <a:ext cx="8640763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Main</a:t>
            </a:r>
          </a:p>
          <a:p>
            <a:pPr lvl="1"/>
            <a:r>
              <a:rPr lang="en-US" dirty="0" smtClean="0"/>
              <a:t>Sub</a:t>
            </a:r>
          </a:p>
          <a:p>
            <a:pPr lvl="1"/>
            <a:r>
              <a:rPr lang="en-US" dirty="0" smtClean="0"/>
              <a:t>Do not use a third layer</a:t>
            </a:r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0043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Verdana"/>
              <a:cs typeface="Verdana"/>
            </a:endParaRPr>
          </a:p>
        </p:txBody>
      </p:sp>
      <p:sp>
        <p:nvSpPr>
          <p:cNvPr id="1029" name="Line 14"/>
          <p:cNvSpPr>
            <a:spLocks noChangeShapeType="1"/>
          </p:cNvSpPr>
          <p:nvPr/>
        </p:nvSpPr>
        <p:spPr bwMode="auto">
          <a:xfrm>
            <a:off x="250825" y="1449388"/>
            <a:ext cx="8640763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Verdana"/>
              <a:cs typeface="Verdana"/>
            </a:endParaRPr>
          </a:p>
        </p:txBody>
      </p:sp>
      <p:sp>
        <p:nvSpPr>
          <p:cNvPr id="1030" name="Rectangle 16"/>
          <p:cNvSpPr>
            <a:spLocks noChangeArrowheads="1"/>
          </p:cNvSpPr>
          <p:nvPr/>
        </p:nvSpPr>
        <p:spPr bwMode="auto">
          <a:xfrm>
            <a:off x="250825" y="366713"/>
            <a:ext cx="8640763" cy="142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Verdana"/>
              <a:cs typeface="Verdana"/>
            </a:endParaRPr>
          </a:p>
        </p:txBody>
      </p:sp>
      <p:sp>
        <p:nvSpPr>
          <p:cNvPr id="1031" name="Line 15"/>
          <p:cNvSpPr>
            <a:spLocks noChangeShapeType="1"/>
          </p:cNvSpPr>
          <p:nvPr/>
        </p:nvSpPr>
        <p:spPr bwMode="auto">
          <a:xfrm>
            <a:off x="252413" y="6237288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Verdana"/>
              <a:cs typeface="Verdana"/>
            </a:endParaRPr>
          </a:p>
        </p:txBody>
      </p:sp>
      <p:pic>
        <p:nvPicPr>
          <p:cNvPr id="1032" name="Grafik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9200" y="6307138"/>
            <a:ext cx="1428750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32" descr="tud_logo.tif                                                   0001BC3D&#10;kraenkvisuell                  C41A40F3: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163" y="6272213"/>
            <a:ext cx="13160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67544" y="6381368"/>
            <a:ext cx="5544616" cy="360000"/>
          </a:xfrm>
          <a:prstGeom prst="rect">
            <a:avLst/>
          </a:prstGeom>
        </p:spPr>
        <p:txBody>
          <a:bodyPr/>
          <a:lstStyle>
            <a:lvl1pPr>
              <a:defRPr sz="105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cs typeface="Verdana"/>
              </a:rPr>
              <a:t>Stephan Neumann | </a:t>
            </a:r>
            <a:r>
              <a:rPr lang="en-US" dirty="0" err="1" smtClean="0">
                <a:cs typeface="Verdana"/>
              </a:rPr>
              <a:t>SecUSo</a:t>
            </a:r>
            <a:r>
              <a:rPr lang="en-US" dirty="0" smtClean="0">
                <a:cs typeface="Verdana"/>
              </a:rPr>
              <a:t> Long Group Meeting | December 5, 2014</a:t>
            </a:r>
            <a:endParaRPr lang="en-US" sz="1200" dirty="0">
              <a:cs typeface="Verdana"/>
            </a:endParaRP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34367" y="6381368"/>
            <a:ext cx="477193" cy="360000"/>
          </a:xfrm>
          <a:prstGeom prst="rect">
            <a:avLst/>
          </a:prstGeom>
        </p:spPr>
        <p:txBody>
          <a:bodyPr/>
          <a:lstStyle>
            <a:lvl1pPr algn="r">
              <a:defRPr sz="1050">
                <a:latin typeface="Verdana"/>
                <a:cs typeface="Verdana"/>
              </a:defRPr>
            </a:lvl1pPr>
          </a:lstStyle>
          <a:p>
            <a:pPr>
              <a:defRPr/>
            </a:pPr>
            <a:fld id="{B7466FE1-DE63-4CE7-A4A8-DE1B75E395FC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2" r:id="rId1"/>
    <p:sldLayoutId id="2147484401" r:id="rId2"/>
    <p:sldLayoutId id="2147484403" r:id="rId3"/>
    <p:sldLayoutId id="2147484404" r:id="rId4"/>
    <p:sldLayoutId id="2147484405" r:id="rId5"/>
    <p:sldLayoutId id="2147484406" r:id="rId6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9pPr>
    </p:titleStyle>
    <p:bodyStyle>
      <a:lvl1pPr marL="179388" indent="-17938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349250" indent="-1682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538163" indent="-18732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717550" indent="-1730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908050" indent="-188913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13652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18224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2796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27368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592263"/>
            <a:ext cx="8640763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Main</a:t>
            </a:r>
          </a:p>
          <a:p>
            <a:pPr lvl="1"/>
            <a:r>
              <a:rPr lang="en-US" dirty="0" smtClean="0"/>
              <a:t>Sub</a:t>
            </a:r>
          </a:p>
          <a:p>
            <a:pPr lvl="1"/>
            <a:r>
              <a:rPr lang="en-US" dirty="0" smtClean="0"/>
              <a:t>Do not use a third layer</a:t>
            </a:r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0043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Verdana"/>
              <a:cs typeface="Verdana"/>
            </a:endParaRPr>
          </a:p>
        </p:txBody>
      </p:sp>
      <p:sp>
        <p:nvSpPr>
          <p:cNvPr id="1029" name="Line 14"/>
          <p:cNvSpPr>
            <a:spLocks noChangeShapeType="1"/>
          </p:cNvSpPr>
          <p:nvPr/>
        </p:nvSpPr>
        <p:spPr bwMode="auto">
          <a:xfrm>
            <a:off x="250825" y="1449388"/>
            <a:ext cx="8640763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Verdana"/>
              <a:cs typeface="Verdana"/>
            </a:endParaRPr>
          </a:p>
        </p:txBody>
      </p:sp>
      <p:sp>
        <p:nvSpPr>
          <p:cNvPr id="1030" name="Rectangle 16"/>
          <p:cNvSpPr>
            <a:spLocks noChangeArrowheads="1"/>
          </p:cNvSpPr>
          <p:nvPr/>
        </p:nvSpPr>
        <p:spPr bwMode="auto">
          <a:xfrm>
            <a:off x="250825" y="366713"/>
            <a:ext cx="8640763" cy="142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Verdana"/>
              <a:cs typeface="Verdana"/>
            </a:endParaRPr>
          </a:p>
        </p:txBody>
      </p:sp>
      <p:sp>
        <p:nvSpPr>
          <p:cNvPr id="1031" name="Line 15"/>
          <p:cNvSpPr>
            <a:spLocks noChangeShapeType="1"/>
          </p:cNvSpPr>
          <p:nvPr/>
        </p:nvSpPr>
        <p:spPr bwMode="auto">
          <a:xfrm>
            <a:off x="252413" y="6237288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Verdana"/>
              <a:cs typeface="Verdana"/>
            </a:endParaRPr>
          </a:p>
        </p:txBody>
      </p:sp>
      <p:pic>
        <p:nvPicPr>
          <p:cNvPr id="1032" name="Grafik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9200" y="6307138"/>
            <a:ext cx="1428750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32" descr="tud_logo.tif                                                   0001BC3D&#10;kraenkvisuell                  C41A40F3: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163" y="6272213"/>
            <a:ext cx="13160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67544" y="6381368"/>
            <a:ext cx="5544616" cy="360000"/>
          </a:xfrm>
          <a:prstGeom prst="rect">
            <a:avLst/>
          </a:prstGeom>
        </p:spPr>
        <p:txBody>
          <a:bodyPr/>
          <a:lstStyle>
            <a:lvl1pPr>
              <a:defRPr sz="1050">
                <a:latin typeface="Verdana"/>
                <a:cs typeface="Verdana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Stephan Neumann | </a:t>
            </a:r>
            <a:r>
              <a:rPr lang="en-US" dirty="0" err="1" smtClean="0">
                <a:solidFill>
                  <a:srgbClr val="000000"/>
                </a:solidFill>
              </a:rPr>
              <a:t>SecUSo</a:t>
            </a:r>
            <a:r>
              <a:rPr lang="en-US" dirty="0" smtClean="0">
                <a:solidFill>
                  <a:srgbClr val="000000"/>
                </a:solidFill>
              </a:rPr>
              <a:t> Long Group Meeting | December 5, 2014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34367" y="6381368"/>
            <a:ext cx="477193" cy="360000"/>
          </a:xfrm>
          <a:prstGeom prst="rect">
            <a:avLst/>
          </a:prstGeom>
        </p:spPr>
        <p:txBody>
          <a:bodyPr/>
          <a:lstStyle>
            <a:lvl1pPr algn="r">
              <a:defRPr sz="1050">
                <a:latin typeface="Verdana"/>
                <a:cs typeface="Verdana"/>
              </a:defRPr>
            </a:lvl1pPr>
          </a:lstStyle>
          <a:p>
            <a:pPr>
              <a:defRPr/>
            </a:pPr>
            <a:fld id="{B7466FE1-DE63-4CE7-A4A8-DE1B75E395F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62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1" r:id="rId1"/>
    <p:sldLayoutId id="2147484412" r:id="rId2"/>
    <p:sldLayoutId id="2147484413" r:id="rId3"/>
    <p:sldLayoutId id="2147484414" r:id="rId4"/>
    <p:sldLayoutId id="2147484415" r:id="rId5"/>
    <p:sldLayoutId id="2147484416" r:id="rId6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9pPr>
    </p:titleStyle>
    <p:bodyStyle>
      <a:lvl1pPr marL="179388" indent="-17938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349250" indent="-1682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538163" indent="-18732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717550" indent="-1730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908050" indent="-188913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13652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18224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2796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27368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jpe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jpe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jpe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358775" y="478234"/>
            <a:ext cx="6607994" cy="577850"/>
          </a:xfrm>
        </p:spPr>
        <p:txBody>
          <a:bodyPr/>
          <a:lstStyle/>
          <a:p>
            <a:r>
              <a:rPr lang="de-DE" sz="2800" dirty="0"/>
              <a:t>Efficiency </a:t>
            </a:r>
            <a:r>
              <a:rPr lang="de-DE" sz="2800" dirty="0" err="1"/>
              <a:t>Comparison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Various</a:t>
            </a:r>
            <a:r>
              <a:rPr lang="de-DE" sz="2800" dirty="0"/>
              <a:t> </a:t>
            </a:r>
            <a:r>
              <a:rPr lang="de-DE" sz="2800" dirty="0" err="1"/>
              <a:t>Approaches</a:t>
            </a:r>
            <a:r>
              <a:rPr lang="de-DE" sz="2800" dirty="0"/>
              <a:t> in E-</a:t>
            </a:r>
            <a:r>
              <a:rPr lang="de-DE" sz="2800" dirty="0" err="1"/>
              <a:t>Voting</a:t>
            </a:r>
            <a:r>
              <a:rPr lang="de-DE" sz="2800" dirty="0"/>
              <a:t> </a:t>
            </a:r>
            <a:r>
              <a:rPr lang="de-DE" sz="2800" dirty="0" err="1"/>
              <a:t>Protocols</a:t>
            </a:r>
            <a:endParaRPr lang="de-DE" sz="2800" dirty="0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6499225" cy="576064"/>
          </a:xfrm>
        </p:spPr>
        <p:txBody>
          <a:bodyPr/>
          <a:lstStyle/>
          <a:p>
            <a:r>
              <a:rPr lang="de-DE" sz="2000" dirty="0" smtClean="0"/>
              <a:t>Oksana Kulyk, Melanie </a:t>
            </a:r>
            <a:r>
              <a:rPr lang="de-DE" sz="2000" dirty="0" err="1" smtClean="0"/>
              <a:t>Volkamer</a:t>
            </a:r>
            <a:endParaRPr lang="de-DE" sz="2000" dirty="0"/>
          </a:p>
        </p:txBody>
      </p:sp>
      <p:pic>
        <p:nvPicPr>
          <p:cNvPr id="7" name="Picture 7" descr="http://sightseeing.photo-world-online.net/germany/darmstadt/old_city/images/Herrengarten_Robert-Piloty-Gebaeude_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76" b="23698"/>
          <a:stretch>
            <a:fillRect/>
          </a:stretch>
        </p:blipFill>
        <p:spPr bwMode="auto">
          <a:xfrm>
            <a:off x="250825" y="2595563"/>
            <a:ext cx="8640763" cy="361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1311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ihandform 14"/>
          <p:cNvSpPr/>
          <p:nvPr/>
        </p:nvSpPr>
        <p:spPr>
          <a:xfrm>
            <a:off x="334677" y="4388163"/>
            <a:ext cx="702098" cy="697153"/>
          </a:xfrm>
          <a:custGeom>
            <a:avLst/>
            <a:gdLst>
              <a:gd name="connsiteX0" fmla="*/ 0 w 702098"/>
              <a:gd name="connsiteY0" fmla="*/ 69715 h 697153"/>
              <a:gd name="connsiteX1" fmla="*/ 69715 w 702098"/>
              <a:gd name="connsiteY1" fmla="*/ 0 h 697153"/>
              <a:gd name="connsiteX2" fmla="*/ 632383 w 702098"/>
              <a:gd name="connsiteY2" fmla="*/ 0 h 697153"/>
              <a:gd name="connsiteX3" fmla="*/ 702098 w 702098"/>
              <a:gd name="connsiteY3" fmla="*/ 69715 h 697153"/>
              <a:gd name="connsiteX4" fmla="*/ 702098 w 702098"/>
              <a:gd name="connsiteY4" fmla="*/ 627438 h 697153"/>
              <a:gd name="connsiteX5" fmla="*/ 632383 w 702098"/>
              <a:gd name="connsiteY5" fmla="*/ 697153 h 697153"/>
              <a:gd name="connsiteX6" fmla="*/ 69715 w 702098"/>
              <a:gd name="connsiteY6" fmla="*/ 697153 h 697153"/>
              <a:gd name="connsiteX7" fmla="*/ 0 w 702098"/>
              <a:gd name="connsiteY7" fmla="*/ 627438 h 697153"/>
              <a:gd name="connsiteX8" fmla="*/ 0 w 702098"/>
              <a:gd name="connsiteY8" fmla="*/ 69715 h 697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2098" h="697153">
                <a:moveTo>
                  <a:pt x="0" y="69715"/>
                </a:moveTo>
                <a:cubicBezTo>
                  <a:pt x="0" y="31212"/>
                  <a:pt x="31212" y="0"/>
                  <a:pt x="69715" y="0"/>
                </a:cubicBezTo>
                <a:lnTo>
                  <a:pt x="632383" y="0"/>
                </a:lnTo>
                <a:cubicBezTo>
                  <a:pt x="670886" y="0"/>
                  <a:pt x="702098" y="31212"/>
                  <a:pt x="702098" y="69715"/>
                </a:cubicBezTo>
                <a:lnTo>
                  <a:pt x="702098" y="627438"/>
                </a:lnTo>
                <a:cubicBezTo>
                  <a:pt x="702098" y="665941"/>
                  <a:pt x="670886" y="697153"/>
                  <a:pt x="632383" y="697153"/>
                </a:cubicBezTo>
                <a:lnTo>
                  <a:pt x="69715" y="697153"/>
                </a:lnTo>
                <a:cubicBezTo>
                  <a:pt x="31212" y="697153"/>
                  <a:pt x="0" y="665941"/>
                  <a:pt x="0" y="627438"/>
                </a:cubicBezTo>
                <a:lnTo>
                  <a:pt x="0" y="6971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344" tIns="85344" rIns="85344" bIns="278104" numCol="1" spcCol="1270" anchor="t" anchorCtr="0">
            <a:noAutofit/>
          </a:bodyPr>
          <a:lstStyle/>
          <a:p>
            <a:pPr lvl="0" algn="l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200" kern="1200" baseline="0" smtClean="0"/>
              <a:t>Setup</a:t>
            </a:r>
            <a:endParaRPr lang="de-DE" sz="1200" kern="1200"/>
          </a:p>
        </p:txBody>
      </p:sp>
      <p:sp>
        <p:nvSpPr>
          <p:cNvPr id="20" name="Freihandform 19"/>
          <p:cNvSpPr/>
          <p:nvPr/>
        </p:nvSpPr>
        <p:spPr>
          <a:xfrm>
            <a:off x="254808" y="4852932"/>
            <a:ext cx="1459845" cy="706414"/>
          </a:xfrm>
          <a:custGeom>
            <a:avLst/>
            <a:gdLst>
              <a:gd name="connsiteX0" fmla="*/ 0 w 1459845"/>
              <a:gd name="connsiteY0" fmla="*/ 92880 h 928800"/>
              <a:gd name="connsiteX1" fmla="*/ 92880 w 1459845"/>
              <a:gd name="connsiteY1" fmla="*/ 0 h 928800"/>
              <a:gd name="connsiteX2" fmla="*/ 1366965 w 1459845"/>
              <a:gd name="connsiteY2" fmla="*/ 0 h 928800"/>
              <a:gd name="connsiteX3" fmla="*/ 1459845 w 1459845"/>
              <a:gd name="connsiteY3" fmla="*/ 92880 h 928800"/>
              <a:gd name="connsiteX4" fmla="*/ 1459845 w 1459845"/>
              <a:gd name="connsiteY4" fmla="*/ 835920 h 928800"/>
              <a:gd name="connsiteX5" fmla="*/ 1366965 w 1459845"/>
              <a:gd name="connsiteY5" fmla="*/ 928800 h 928800"/>
              <a:gd name="connsiteX6" fmla="*/ 92880 w 1459845"/>
              <a:gd name="connsiteY6" fmla="*/ 928800 h 928800"/>
              <a:gd name="connsiteX7" fmla="*/ 0 w 1459845"/>
              <a:gd name="connsiteY7" fmla="*/ 835920 h 928800"/>
              <a:gd name="connsiteX8" fmla="*/ 0 w 1459845"/>
              <a:gd name="connsiteY8" fmla="*/ 92880 h 9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9845" h="928800">
                <a:moveTo>
                  <a:pt x="0" y="92880"/>
                </a:moveTo>
                <a:cubicBezTo>
                  <a:pt x="0" y="41584"/>
                  <a:pt x="41584" y="0"/>
                  <a:pt x="92880" y="0"/>
                </a:cubicBezTo>
                <a:lnTo>
                  <a:pt x="1366965" y="0"/>
                </a:lnTo>
                <a:cubicBezTo>
                  <a:pt x="1418261" y="0"/>
                  <a:pt x="1459845" y="41584"/>
                  <a:pt x="1459845" y="92880"/>
                </a:cubicBezTo>
                <a:lnTo>
                  <a:pt x="1459845" y="835920"/>
                </a:lnTo>
                <a:cubicBezTo>
                  <a:pt x="1459845" y="887216"/>
                  <a:pt x="1418261" y="928800"/>
                  <a:pt x="1366965" y="928800"/>
                </a:cubicBezTo>
                <a:lnTo>
                  <a:pt x="92880" y="928800"/>
                </a:lnTo>
                <a:cubicBezTo>
                  <a:pt x="41584" y="928800"/>
                  <a:pt x="0" y="887216"/>
                  <a:pt x="0" y="835920"/>
                </a:cubicBezTo>
                <a:lnTo>
                  <a:pt x="0" y="92880"/>
                </a:lnTo>
                <a:close/>
              </a:path>
            </a:pathLst>
          </a:custGeom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2548" tIns="112548" rIns="112548" bIns="112548" numCol="1" spcCol="1270" anchor="t" anchorCtr="0">
            <a:noAutofit/>
          </a:bodyPr>
          <a:lstStyle/>
          <a:p>
            <a:pPr marL="114300" lvl="1" indent="-114300" defTabSz="53340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en-GB" sz="1200" dirty="0"/>
              <a:t>How much data can be precomputed?</a:t>
            </a:r>
          </a:p>
        </p:txBody>
      </p:sp>
      <p:sp>
        <p:nvSpPr>
          <p:cNvPr id="22" name="Freihandform 21"/>
          <p:cNvSpPr/>
          <p:nvPr/>
        </p:nvSpPr>
        <p:spPr>
          <a:xfrm>
            <a:off x="1352801" y="4438818"/>
            <a:ext cx="669974" cy="363459"/>
          </a:xfrm>
          <a:custGeom>
            <a:avLst/>
            <a:gdLst>
              <a:gd name="connsiteX0" fmla="*/ 0 w 669974"/>
              <a:gd name="connsiteY0" fmla="*/ 72692 h 363459"/>
              <a:gd name="connsiteX1" fmla="*/ 488245 w 669974"/>
              <a:gd name="connsiteY1" fmla="*/ 72692 h 363459"/>
              <a:gd name="connsiteX2" fmla="*/ 488245 w 669974"/>
              <a:gd name="connsiteY2" fmla="*/ 0 h 363459"/>
              <a:gd name="connsiteX3" fmla="*/ 669974 w 669974"/>
              <a:gd name="connsiteY3" fmla="*/ 181730 h 363459"/>
              <a:gd name="connsiteX4" fmla="*/ 488245 w 669974"/>
              <a:gd name="connsiteY4" fmla="*/ 363459 h 363459"/>
              <a:gd name="connsiteX5" fmla="*/ 488245 w 669974"/>
              <a:gd name="connsiteY5" fmla="*/ 290767 h 363459"/>
              <a:gd name="connsiteX6" fmla="*/ 0 w 669974"/>
              <a:gd name="connsiteY6" fmla="*/ 290767 h 363459"/>
              <a:gd name="connsiteX7" fmla="*/ 0 w 669974"/>
              <a:gd name="connsiteY7" fmla="*/ 72692 h 363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9974" h="363459">
                <a:moveTo>
                  <a:pt x="0" y="72692"/>
                </a:moveTo>
                <a:lnTo>
                  <a:pt x="488245" y="72692"/>
                </a:lnTo>
                <a:lnTo>
                  <a:pt x="488245" y="0"/>
                </a:lnTo>
                <a:lnTo>
                  <a:pt x="669974" y="181730"/>
                </a:lnTo>
                <a:lnTo>
                  <a:pt x="488245" y="363459"/>
                </a:lnTo>
                <a:lnTo>
                  <a:pt x="488245" y="290767"/>
                </a:lnTo>
                <a:lnTo>
                  <a:pt x="0" y="290767"/>
                </a:lnTo>
                <a:lnTo>
                  <a:pt x="0" y="72692"/>
                </a:lnTo>
                <a:close/>
              </a:path>
            </a:pathLst>
          </a:custGeom>
        </p:spPr>
        <p:style>
          <a:lnRef idx="0">
            <a:schemeClr val="accent4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2692" rIns="109038" bIns="72692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1000" kern="1200"/>
          </a:p>
        </p:txBody>
      </p:sp>
      <p:sp>
        <p:nvSpPr>
          <p:cNvPr id="24" name="Freihandform 23"/>
          <p:cNvSpPr/>
          <p:nvPr/>
        </p:nvSpPr>
        <p:spPr>
          <a:xfrm>
            <a:off x="2300878" y="4388163"/>
            <a:ext cx="2358409" cy="697153"/>
          </a:xfrm>
          <a:custGeom>
            <a:avLst/>
            <a:gdLst>
              <a:gd name="connsiteX0" fmla="*/ 0 w 2358409"/>
              <a:gd name="connsiteY0" fmla="*/ 69715 h 697153"/>
              <a:gd name="connsiteX1" fmla="*/ 69715 w 2358409"/>
              <a:gd name="connsiteY1" fmla="*/ 0 h 697153"/>
              <a:gd name="connsiteX2" fmla="*/ 2288694 w 2358409"/>
              <a:gd name="connsiteY2" fmla="*/ 0 h 697153"/>
              <a:gd name="connsiteX3" fmla="*/ 2358409 w 2358409"/>
              <a:gd name="connsiteY3" fmla="*/ 69715 h 697153"/>
              <a:gd name="connsiteX4" fmla="*/ 2358409 w 2358409"/>
              <a:gd name="connsiteY4" fmla="*/ 627438 h 697153"/>
              <a:gd name="connsiteX5" fmla="*/ 2288694 w 2358409"/>
              <a:gd name="connsiteY5" fmla="*/ 697153 h 697153"/>
              <a:gd name="connsiteX6" fmla="*/ 69715 w 2358409"/>
              <a:gd name="connsiteY6" fmla="*/ 697153 h 697153"/>
              <a:gd name="connsiteX7" fmla="*/ 0 w 2358409"/>
              <a:gd name="connsiteY7" fmla="*/ 627438 h 697153"/>
              <a:gd name="connsiteX8" fmla="*/ 0 w 2358409"/>
              <a:gd name="connsiteY8" fmla="*/ 69715 h 697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8409" h="697153">
                <a:moveTo>
                  <a:pt x="0" y="69715"/>
                </a:moveTo>
                <a:cubicBezTo>
                  <a:pt x="0" y="31212"/>
                  <a:pt x="31212" y="0"/>
                  <a:pt x="69715" y="0"/>
                </a:cubicBezTo>
                <a:lnTo>
                  <a:pt x="2288694" y="0"/>
                </a:lnTo>
                <a:cubicBezTo>
                  <a:pt x="2327197" y="0"/>
                  <a:pt x="2358409" y="31212"/>
                  <a:pt x="2358409" y="69715"/>
                </a:cubicBezTo>
                <a:lnTo>
                  <a:pt x="2358409" y="627438"/>
                </a:lnTo>
                <a:cubicBezTo>
                  <a:pt x="2358409" y="665941"/>
                  <a:pt x="2327197" y="697153"/>
                  <a:pt x="2288694" y="697153"/>
                </a:cubicBezTo>
                <a:lnTo>
                  <a:pt x="69715" y="697153"/>
                </a:lnTo>
                <a:cubicBezTo>
                  <a:pt x="31212" y="697153"/>
                  <a:pt x="0" y="665941"/>
                  <a:pt x="0" y="627438"/>
                </a:cubicBezTo>
                <a:lnTo>
                  <a:pt x="0" y="6971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344" tIns="85344" rIns="85344" bIns="278104" numCol="1" spcCol="1270" anchor="t" anchorCtr="0">
            <a:noAutofit/>
          </a:bodyPr>
          <a:lstStyle/>
          <a:p>
            <a:pPr lvl="0" algn="l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200" kern="1200" baseline="0" smtClean="0"/>
              <a:t>Vote casting</a:t>
            </a:r>
            <a:endParaRPr lang="de-DE" sz="1200" kern="1200"/>
          </a:p>
        </p:txBody>
      </p:sp>
      <p:sp>
        <p:nvSpPr>
          <p:cNvPr id="25" name="Freihandform 24"/>
          <p:cNvSpPr/>
          <p:nvPr/>
        </p:nvSpPr>
        <p:spPr>
          <a:xfrm>
            <a:off x="2413822" y="4852932"/>
            <a:ext cx="2356363" cy="1054406"/>
          </a:xfrm>
          <a:custGeom>
            <a:avLst/>
            <a:gdLst>
              <a:gd name="connsiteX0" fmla="*/ 0 w 1459845"/>
              <a:gd name="connsiteY0" fmla="*/ 92880 h 928800"/>
              <a:gd name="connsiteX1" fmla="*/ 92880 w 1459845"/>
              <a:gd name="connsiteY1" fmla="*/ 0 h 928800"/>
              <a:gd name="connsiteX2" fmla="*/ 1366965 w 1459845"/>
              <a:gd name="connsiteY2" fmla="*/ 0 h 928800"/>
              <a:gd name="connsiteX3" fmla="*/ 1459845 w 1459845"/>
              <a:gd name="connsiteY3" fmla="*/ 92880 h 928800"/>
              <a:gd name="connsiteX4" fmla="*/ 1459845 w 1459845"/>
              <a:gd name="connsiteY4" fmla="*/ 835920 h 928800"/>
              <a:gd name="connsiteX5" fmla="*/ 1366965 w 1459845"/>
              <a:gd name="connsiteY5" fmla="*/ 928800 h 928800"/>
              <a:gd name="connsiteX6" fmla="*/ 92880 w 1459845"/>
              <a:gd name="connsiteY6" fmla="*/ 928800 h 928800"/>
              <a:gd name="connsiteX7" fmla="*/ 0 w 1459845"/>
              <a:gd name="connsiteY7" fmla="*/ 835920 h 928800"/>
              <a:gd name="connsiteX8" fmla="*/ 0 w 1459845"/>
              <a:gd name="connsiteY8" fmla="*/ 92880 h 9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9845" h="928800">
                <a:moveTo>
                  <a:pt x="0" y="92880"/>
                </a:moveTo>
                <a:cubicBezTo>
                  <a:pt x="0" y="41584"/>
                  <a:pt x="41584" y="0"/>
                  <a:pt x="92880" y="0"/>
                </a:cubicBezTo>
                <a:lnTo>
                  <a:pt x="1366965" y="0"/>
                </a:lnTo>
                <a:cubicBezTo>
                  <a:pt x="1418261" y="0"/>
                  <a:pt x="1459845" y="41584"/>
                  <a:pt x="1459845" y="92880"/>
                </a:cubicBezTo>
                <a:lnTo>
                  <a:pt x="1459845" y="835920"/>
                </a:lnTo>
                <a:cubicBezTo>
                  <a:pt x="1459845" y="887216"/>
                  <a:pt x="1418261" y="928800"/>
                  <a:pt x="1366965" y="928800"/>
                </a:cubicBezTo>
                <a:lnTo>
                  <a:pt x="92880" y="928800"/>
                </a:lnTo>
                <a:cubicBezTo>
                  <a:pt x="41584" y="928800"/>
                  <a:pt x="0" y="887216"/>
                  <a:pt x="0" y="835920"/>
                </a:cubicBezTo>
                <a:lnTo>
                  <a:pt x="0" y="92880"/>
                </a:lnTo>
                <a:close/>
              </a:path>
            </a:pathLst>
          </a:custGeom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2548" tIns="112548" rIns="112548" bIns="112548" numCol="1" spcCol="1270" anchor="t" anchorCtr="0">
            <a:noAutofit/>
          </a:bodyPr>
          <a:lstStyle/>
          <a:p>
            <a:pPr marL="114300" lvl="1" indent="-114300" defTabSz="53340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en-GB" sz="1200" dirty="0"/>
              <a:t>How long does it take for a voter to cast the vote?</a:t>
            </a:r>
          </a:p>
          <a:p>
            <a:pPr marL="114300" lvl="1" indent="-114300" defTabSz="53340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en-GB" sz="1200" dirty="0"/>
              <a:t>How long does it take to verify the well-</a:t>
            </a:r>
            <a:r>
              <a:rPr lang="en-GB" sz="1200" dirty="0" err="1"/>
              <a:t>formness</a:t>
            </a:r>
            <a:r>
              <a:rPr lang="en-GB" sz="1200" dirty="0"/>
              <a:t> of all cast votes?</a:t>
            </a:r>
          </a:p>
        </p:txBody>
      </p:sp>
      <p:sp>
        <p:nvSpPr>
          <p:cNvPr id="26" name="Freihandform 25"/>
          <p:cNvSpPr/>
          <p:nvPr/>
        </p:nvSpPr>
        <p:spPr>
          <a:xfrm rot="21599824">
            <a:off x="4770196" y="4438739"/>
            <a:ext cx="380999" cy="363459"/>
          </a:xfrm>
          <a:custGeom>
            <a:avLst/>
            <a:gdLst>
              <a:gd name="connsiteX0" fmla="*/ 0 w 380999"/>
              <a:gd name="connsiteY0" fmla="*/ 72692 h 363459"/>
              <a:gd name="connsiteX1" fmla="*/ 199270 w 380999"/>
              <a:gd name="connsiteY1" fmla="*/ 72692 h 363459"/>
              <a:gd name="connsiteX2" fmla="*/ 199270 w 380999"/>
              <a:gd name="connsiteY2" fmla="*/ 0 h 363459"/>
              <a:gd name="connsiteX3" fmla="*/ 380999 w 380999"/>
              <a:gd name="connsiteY3" fmla="*/ 181730 h 363459"/>
              <a:gd name="connsiteX4" fmla="*/ 199270 w 380999"/>
              <a:gd name="connsiteY4" fmla="*/ 363459 h 363459"/>
              <a:gd name="connsiteX5" fmla="*/ 199270 w 380999"/>
              <a:gd name="connsiteY5" fmla="*/ 290767 h 363459"/>
              <a:gd name="connsiteX6" fmla="*/ 0 w 380999"/>
              <a:gd name="connsiteY6" fmla="*/ 290767 h 363459"/>
              <a:gd name="connsiteX7" fmla="*/ 0 w 380999"/>
              <a:gd name="connsiteY7" fmla="*/ 72692 h 363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0999" h="363459">
                <a:moveTo>
                  <a:pt x="0" y="72692"/>
                </a:moveTo>
                <a:lnTo>
                  <a:pt x="199270" y="72692"/>
                </a:lnTo>
                <a:lnTo>
                  <a:pt x="199270" y="0"/>
                </a:lnTo>
                <a:lnTo>
                  <a:pt x="380999" y="181730"/>
                </a:lnTo>
                <a:lnTo>
                  <a:pt x="199270" y="363459"/>
                </a:lnTo>
                <a:lnTo>
                  <a:pt x="199270" y="290767"/>
                </a:lnTo>
                <a:lnTo>
                  <a:pt x="0" y="290767"/>
                </a:lnTo>
                <a:lnTo>
                  <a:pt x="0" y="72692"/>
                </a:lnTo>
                <a:close/>
              </a:path>
            </a:pathLst>
          </a:custGeom>
        </p:spPr>
        <p:style>
          <a:lnRef idx="0">
            <a:schemeClr val="accent4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72692" rIns="109038" bIns="72691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1000" kern="1200"/>
          </a:p>
        </p:txBody>
      </p:sp>
      <p:sp>
        <p:nvSpPr>
          <p:cNvPr id="27" name="Freihandform 26"/>
          <p:cNvSpPr/>
          <p:nvPr/>
        </p:nvSpPr>
        <p:spPr>
          <a:xfrm>
            <a:off x="5220014" y="4388031"/>
            <a:ext cx="1692082" cy="697153"/>
          </a:xfrm>
          <a:custGeom>
            <a:avLst/>
            <a:gdLst>
              <a:gd name="connsiteX0" fmla="*/ 0 w 1354079"/>
              <a:gd name="connsiteY0" fmla="*/ 69715 h 697153"/>
              <a:gd name="connsiteX1" fmla="*/ 69715 w 1354079"/>
              <a:gd name="connsiteY1" fmla="*/ 0 h 697153"/>
              <a:gd name="connsiteX2" fmla="*/ 1284364 w 1354079"/>
              <a:gd name="connsiteY2" fmla="*/ 0 h 697153"/>
              <a:gd name="connsiteX3" fmla="*/ 1354079 w 1354079"/>
              <a:gd name="connsiteY3" fmla="*/ 69715 h 697153"/>
              <a:gd name="connsiteX4" fmla="*/ 1354079 w 1354079"/>
              <a:gd name="connsiteY4" fmla="*/ 627438 h 697153"/>
              <a:gd name="connsiteX5" fmla="*/ 1284364 w 1354079"/>
              <a:gd name="connsiteY5" fmla="*/ 697153 h 697153"/>
              <a:gd name="connsiteX6" fmla="*/ 69715 w 1354079"/>
              <a:gd name="connsiteY6" fmla="*/ 697153 h 697153"/>
              <a:gd name="connsiteX7" fmla="*/ 0 w 1354079"/>
              <a:gd name="connsiteY7" fmla="*/ 627438 h 697153"/>
              <a:gd name="connsiteX8" fmla="*/ 0 w 1354079"/>
              <a:gd name="connsiteY8" fmla="*/ 69715 h 697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4079" h="697153">
                <a:moveTo>
                  <a:pt x="0" y="69715"/>
                </a:moveTo>
                <a:cubicBezTo>
                  <a:pt x="0" y="31212"/>
                  <a:pt x="31212" y="0"/>
                  <a:pt x="69715" y="0"/>
                </a:cubicBezTo>
                <a:lnTo>
                  <a:pt x="1284364" y="0"/>
                </a:lnTo>
                <a:cubicBezTo>
                  <a:pt x="1322867" y="0"/>
                  <a:pt x="1354079" y="31212"/>
                  <a:pt x="1354079" y="69715"/>
                </a:cubicBezTo>
                <a:lnTo>
                  <a:pt x="1354079" y="627438"/>
                </a:lnTo>
                <a:cubicBezTo>
                  <a:pt x="1354079" y="665941"/>
                  <a:pt x="1322867" y="697153"/>
                  <a:pt x="1284364" y="697153"/>
                </a:cubicBezTo>
                <a:lnTo>
                  <a:pt x="69715" y="697153"/>
                </a:lnTo>
                <a:cubicBezTo>
                  <a:pt x="31212" y="697153"/>
                  <a:pt x="0" y="665941"/>
                  <a:pt x="0" y="627438"/>
                </a:cubicBezTo>
                <a:lnTo>
                  <a:pt x="0" y="6971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344" tIns="85344" rIns="85344" bIns="278104" numCol="1" spcCol="1270" anchor="t" anchorCtr="0">
            <a:noAutofit/>
          </a:bodyPr>
          <a:lstStyle/>
          <a:p>
            <a:pPr lvl="0" algn="l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200" kern="1200" baseline="0" dirty="0" err="1" smtClean="0"/>
              <a:t>Vote</a:t>
            </a:r>
            <a:r>
              <a:rPr lang="de-DE" sz="1200" kern="1200" baseline="0" dirty="0" smtClean="0"/>
              <a:t> </a:t>
            </a:r>
            <a:r>
              <a:rPr lang="de-DE" sz="1200" kern="1200" baseline="0" dirty="0" err="1" smtClean="0"/>
              <a:t>anonymisation</a:t>
            </a:r>
            <a:endParaRPr lang="de-DE" sz="1200" kern="1200" dirty="0"/>
          </a:p>
        </p:txBody>
      </p:sp>
      <p:sp>
        <p:nvSpPr>
          <p:cNvPr id="28" name="Freihandform 27"/>
          <p:cNvSpPr/>
          <p:nvPr/>
        </p:nvSpPr>
        <p:spPr>
          <a:xfrm>
            <a:off x="5134619" y="4941167"/>
            <a:ext cx="2101677" cy="618179"/>
          </a:xfrm>
          <a:custGeom>
            <a:avLst/>
            <a:gdLst>
              <a:gd name="connsiteX0" fmla="*/ 0 w 1459845"/>
              <a:gd name="connsiteY0" fmla="*/ 36000 h 360002"/>
              <a:gd name="connsiteX1" fmla="*/ 36000 w 1459845"/>
              <a:gd name="connsiteY1" fmla="*/ 0 h 360002"/>
              <a:gd name="connsiteX2" fmla="*/ 1423845 w 1459845"/>
              <a:gd name="connsiteY2" fmla="*/ 0 h 360002"/>
              <a:gd name="connsiteX3" fmla="*/ 1459845 w 1459845"/>
              <a:gd name="connsiteY3" fmla="*/ 36000 h 360002"/>
              <a:gd name="connsiteX4" fmla="*/ 1459845 w 1459845"/>
              <a:gd name="connsiteY4" fmla="*/ 324002 h 360002"/>
              <a:gd name="connsiteX5" fmla="*/ 1423845 w 1459845"/>
              <a:gd name="connsiteY5" fmla="*/ 360002 h 360002"/>
              <a:gd name="connsiteX6" fmla="*/ 36000 w 1459845"/>
              <a:gd name="connsiteY6" fmla="*/ 360002 h 360002"/>
              <a:gd name="connsiteX7" fmla="*/ 0 w 1459845"/>
              <a:gd name="connsiteY7" fmla="*/ 324002 h 360002"/>
              <a:gd name="connsiteX8" fmla="*/ 0 w 1459845"/>
              <a:gd name="connsiteY8" fmla="*/ 36000 h 36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9845" h="360002">
                <a:moveTo>
                  <a:pt x="0" y="36000"/>
                </a:moveTo>
                <a:cubicBezTo>
                  <a:pt x="0" y="16118"/>
                  <a:pt x="16118" y="0"/>
                  <a:pt x="36000" y="0"/>
                </a:cubicBezTo>
                <a:lnTo>
                  <a:pt x="1423845" y="0"/>
                </a:lnTo>
                <a:cubicBezTo>
                  <a:pt x="1443727" y="0"/>
                  <a:pt x="1459845" y="16118"/>
                  <a:pt x="1459845" y="36000"/>
                </a:cubicBezTo>
                <a:lnTo>
                  <a:pt x="1459845" y="324002"/>
                </a:lnTo>
                <a:cubicBezTo>
                  <a:pt x="1459845" y="343884"/>
                  <a:pt x="1443727" y="360002"/>
                  <a:pt x="1423845" y="360002"/>
                </a:cubicBezTo>
                <a:lnTo>
                  <a:pt x="36000" y="360002"/>
                </a:lnTo>
                <a:cubicBezTo>
                  <a:pt x="16118" y="360002"/>
                  <a:pt x="0" y="343884"/>
                  <a:pt x="0" y="324002"/>
                </a:cubicBezTo>
                <a:lnTo>
                  <a:pt x="0" y="36000"/>
                </a:lnTo>
                <a:close/>
              </a:path>
            </a:pathLst>
          </a:custGeom>
          <a:ln>
            <a:solidFill>
              <a:schemeClr val="accent4"/>
            </a:solidFill>
          </a:ln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5888" tIns="95888" rIns="95888" bIns="95888" numCol="1" spcCol="1270" anchor="t" anchorCtr="0">
            <a:noAutofit/>
          </a:bodyPr>
          <a:lstStyle/>
          <a:p>
            <a:pPr marL="114300" lvl="1" indent="-114300" defTabSz="53340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en-GB" sz="1200" dirty="0"/>
              <a:t>How long does it take to anonymise the votes?</a:t>
            </a:r>
          </a:p>
          <a:p>
            <a:pPr marL="114300" lvl="1" indent="-114300" algn="l" defTabSz="5334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de-DE" sz="1200" kern="1200" dirty="0"/>
          </a:p>
        </p:txBody>
      </p:sp>
      <p:sp>
        <p:nvSpPr>
          <p:cNvPr id="29" name="Freihandform 28"/>
          <p:cNvSpPr/>
          <p:nvPr/>
        </p:nvSpPr>
        <p:spPr>
          <a:xfrm rot="232">
            <a:off x="6933602" y="4438760"/>
            <a:ext cx="426899" cy="363459"/>
          </a:xfrm>
          <a:custGeom>
            <a:avLst/>
            <a:gdLst>
              <a:gd name="connsiteX0" fmla="*/ 0 w 426899"/>
              <a:gd name="connsiteY0" fmla="*/ 72692 h 363459"/>
              <a:gd name="connsiteX1" fmla="*/ 245170 w 426899"/>
              <a:gd name="connsiteY1" fmla="*/ 72692 h 363459"/>
              <a:gd name="connsiteX2" fmla="*/ 245170 w 426899"/>
              <a:gd name="connsiteY2" fmla="*/ 0 h 363459"/>
              <a:gd name="connsiteX3" fmla="*/ 426899 w 426899"/>
              <a:gd name="connsiteY3" fmla="*/ 181730 h 363459"/>
              <a:gd name="connsiteX4" fmla="*/ 245170 w 426899"/>
              <a:gd name="connsiteY4" fmla="*/ 363459 h 363459"/>
              <a:gd name="connsiteX5" fmla="*/ 245170 w 426899"/>
              <a:gd name="connsiteY5" fmla="*/ 290767 h 363459"/>
              <a:gd name="connsiteX6" fmla="*/ 0 w 426899"/>
              <a:gd name="connsiteY6" fmla="*/ 290767 h 363459"/>
              <a:gd name="connsiteX7" fmla="*/ 0 w 426899"/>
              <a:gd name="connsiteY7" fmla="*/ 72692 h 363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6899" h="363459">
                <a:moveTo>
                  <a:pt x="0" y="72692"/>
                </a:moveTo>
                <a:lnTo>
                  <a:pt x="245170" y="72692"/>
                </a:lnTo>
                <a:lnTo>
                  <a:pt x="245170" y="0"/>
                </a:lnTo>
                <a:lnTo>
                  <a:pt x="426899" y="181730"/>
                </a:lnTo>
                <a:lnTo>
                  <a:pt x="245170" y="363459"/>
                </a:lnTo>
                <a:lnTo>
                  <a:pt x="245170" y="290767"/>
                </a:lnTo>
                <a:lnTo>
                  <a:pt x="0" y="290767"/>
                </a:lnTo>
                <a:lnTo>
                  <a:pt x="0" y="72692"/>
                </a:lnTo>
                <a:close/>
              </a:path>
            </a:pathLst>
          </a:custGeom>
        </p:spPr>
        <p:style>
          <a:lnRef idx="0">
            <a:schemeClr val="accent4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72691" rIns="109038" bIns="72692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1000" kern="1200"/>
          </a:p>
        </p:txBody>
      </p:sp>
      <p:sp>
        <p:nvSpPr>
          <p:cNvPr id="30" name="Freihandform 29"/>
          <p:cNvSpPr/>
          <p:nvPr/>
        </p:nvSpPr>
        <p:spPr>
          <a:xfrm>
            <a:off x="7537705" y="4388163"/>
            <a:ext cx="931761" cy="697153"/>
          </a:xfrm>
          <a:custGeom>
            <a:avLst/>
            <a:gdLst>
              <a:gd name="connsiteX0" fmla="*/ 0 w 931761"/>
              <a:gd name="connsiteY0" fmla="*/ 69715 h 697153"/>
              <a:gd name="connsiteX1" fmla="*/ 69715 w 931761"/>
              <a:gd name="connsiteY1" fmla="*/ 0 h 697153"/>
              <a:gd name="connsiteX2" fmla="*/ 862046 w 931761"/>
              <a:gd name="connsiteY2" fmla="*/ 0 h 697153"/>
              <a:gd name="connsiteX3" fmla="*/ 931761 w 931761"/>
              <a:gd name="connsiteY3" fmla="*/ 69715 h 697153"/>
              <a:gd name="connsiteX4" fmla="*/ 931761 w 931761"/>
              <a:gd name="connsiteY4" fmla="*/ 627438 h 697153"/>
              <a:gd name="connsiteX5" fmla="*/ 862046 w 931761"/>
              <a:gd name="connsiteY5" fmla="*/ 697153 h 697153"/>
              <a:gd name="connsiteX6" fmla="*/ 69715 w 931761"/>
              <a:gd name="connsiteY6" fmla="*/ 697153 h 697153"/>
              <a:gd name="connsiteX7" fmla="*/ 0 w 931761"/>
              <a:gd name="connsiteY7" fmla="*/ 627438 h 697153"/>
              <a:gd name="connsiteX8" fmla="*/ 0 w 931761"/>
              <a:gd name="connsiteY8" fmla="*/ 69715 h 697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1761" h="697153">
                <a:moveTo>
                  <a:pt x="0" y="69715"/>
                </a:moveTo>
                <a:cubicBezTo>
                  <a:pt x="0" y="31212"/>
                  <a:pt x="31212" y="0"/>
                  <a:pt x="69715" y="0"/>
                </a:cubicBezTo>
                <a:lnTo>
                  <a:pt x="862046" y="0"/>
                </a:lnTo>
                <a:cubicBezTo>
                  <a:pt x="900549" y="0"/>
                  <a:pt x="931761" y="31212"/>
                  <a:pt x="931761" y="69715"/>
                </a:cubicBezTo>
                <a:lnTo>
                  <a:pt x="931761" y="627438"/>
                </a:lnTo>
                <a:cubicBezTo>
                  <a:pt x="931761" y="665941"/>
                  <a:pt x="900549" y="697153"/>
                  <a:pt x="862046" y="697153"/>
                </a:cubicBezTo>
                <a:lnTo>
                  <a:pt x="69715" y="697153"/>
                </a:lnTo>
                <a:cubicBezTo>
                  <a:pt x="31212" y="697153"/>
                  <a:pt x="0" y="665941"/>
                  <a:pt x="0" y="627438"/>
                </a:cubicBezTo>
                <a:lnTo>
                  <a:pt x="0" y="6971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344" tIns="85344" rIns="85344" bIns="278104" numCol="1" spcCol="1270" anchor="t" anchorCtr="0">
            <a:noAutofit/>
          </a:bodyPr>
          <a:lstStyle/>
          <a:p>
            <a:pPr lvl="0" algn="l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200" kern="1200" baseline="0" smtClean="0"/>
              <a:t>Tallying</a:t>
            </a:r>
            <a:endParaRPr lang="de-DE" sz="1200" kern="1200"/>
          </a:p>
        </p:txBody>
      </p:sp>
      <p:sp>
        <p:nvSpPr>
          <p:cNvPr id="31" name="Freihandform 30"/>
          <p:cNvSpPr/>
          <p:nvPr/>
        </p:nvSpPr>
        <p:spPr>
          <a:xfrm>
            <a:off x="7360515" y="4926298"/>
            <a:ext cx="1671998" cy="1239005"/>
          </a:xfrm>
          <a:custGeom>
            <a:avLst/>
            <a:gdLst>
              <a:gd name="connsiteX0" fmla="*/ 0 w 1459845"/>
              <a:gd name="connsiteY0" fmla="*/ 92880 h 928800"/>
              <a:gd name="connsiteX1" fmla="*/ 92880 w 1459845"/>
              <a:gd name="connsiteY1" fmla="*/ 0 h 928800"/>
              <a:gd name="connsiteX2" fmla="*/ 1366965 w 1459845"/>
              <a:gd name="connsiteY2" fmla="*/ 0 h 928800"/>
              <a:gd name="connsiteX3" fmla="*/ 1459845 w 1459845"/>
              <a:gd name="connsiteY3" fmla="*/ 92880 h 928800"/>
              <a:gd name="connsiteX4" fmla="*/ 1459845 w 1459845"/>
              <a:gd name="connsiteY4" fmla="*/ 835920 h 928800"/>
              <a:gd name="connsiteX5" fmla="*/ 1366965 w 1459845"/>
              <a:gd name="connsiteY5" fmla="*/ 928800 h 928800"/>
              <a:gd name="connsiteX6" fmla="*/ 92880 w 1459845"/>
              <a:gd name="connsiteY6" fmla="*/ 928800 h 928800"/>
              <a:gd name="connsiteX7" fmla="*/ 0 w 1459845"/>
              <a:gd name="connsiteY7" fmla="*/ 835920 h 928800"/>
              <a:gd name="connsiteX8" fmla="*/ 0 w 1459845"/>
              <a:gd name="connsiteY8" fmla="*/ 92880 h 9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9845" h="928800">
                <a:moveTo>
                  <a:pt x="0" y="92880"/>
                </a:moveTo>
                <a:cubicBezTo>
                  <a:pt x="0" y="41584"/>
                  <a:pt x="41584" y="0"/>
                  <a:pt x="92880" y="0"/>
                </a:cubicBezTo>
                <a:lnTo>
                  <a:pt x="1366965" y="0"/>
                </a:lnTo>
                <a:cubicBezTo>
                  <a:pt x="1418261" y="0"/>
                  <a:pt x="1459845" y="41584"/>
                  <a:pt x="1459845" y="92880"/>
                </a:cubicBezTo>
                <a:lnTo>
                  <a:pt x="1459845" y="835920"/>
                </a:lnTo>
                <a:cubicBezTo>
                  <a:pt x="1459845" y="887216"/>
                  <a:pt x="1418261" y="928800"/>
                  <a:pt x="1366965" y="928800"/>
                </a:cubicBezTo>
                <a:lnTo>
                  <a:pt x="92880" y="928800"/>
                </a:lnTo>
                <a:cubicBezTo>
                  <a:pt x="41584" y="928800"/>
                  <a:pt x="0" y="887216"/>
                  <a:pt x="0" y="835920"/>
                </a:cubicBezTo>
                <a:lnTo>
                  <a:pt x="0" y="92880"/>
                </a:lnTo>
                <a:close/>
              </a:path>
            </a:pathLst>
          </a:custGeom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2548" tIns="112548" rIns="112548" bIns="112548" numCol="1" spcCol="1270" anchor="t" anchorCtr="0">
            <a:noAutofit/>
          </a:bodyPr>
          <a:lstStyle/>
          <a:p>
            <a:pPr marL="114300" lvl="1" indent="-114300" defTabSz="53340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en-GB" sz="1200" dirty="0"/>
              <a:t>How long does it take to decrypt the </a:t>
            </a:r>
            <a:r>
              <a:rPr lang="en-GB" sz="1200" dirty="0" smtClean="0"/>
              <a:t>result?</a:t>
            </a:r>
          </a:p>
          <a:p>
            <a:pPr marL="114300" lvl="1" indent="-114300" defTabSz="53340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en-GB" sz="1200" dirty="0" smtClean="0"/>
              <a:t>How long does it take to decode the result?</a:t>
            </a:r>
          </a:p>
          <a:p>
            <a:pPr marL="114300" lvl="1" indent="-114300" defTabSz="533400">
              <a:lnSpc>
                <a:spcPct val="90000"/>
              </a:lnSpc>
              <a:spcAft>
                <a:spcPct val="15000"/>
              </a:spcAft>
              <a:buChar char="••"/>
            </a:pPr>
            <a:endParaRPr lang="en-GB" sz="12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j-lt"/>
              </a:rPr>
              <a:t>Relevant </a:t>
            </a:r>
            <a:r>
              <a:rPr lang="de-DE" dirty="0" err="1" smtClean="0">
                <a:latin typeface="+mj-lt"/>
              </a:rPr>
              <a:t>questions</a:t>
            </a:r>
            <a:r>
              <a:rPr lang="de-DE" dirty="0" smtClean="0">
                <a:latin typeface="+mj-lt"/>
              </a:rPr>
              <a:t> </a:t>
            </a:r>
            <a:r>
              <a:rPr lang="de-DE" dirty="0" err="1" smtClean="0">
                <a:latin typeface="+mj-lt"/>
              </a:rPr>
              <a:t>for</a:t>
            </a:r>
            <a:r>
              <a:rPr lang="de-DE" dirty="0" smtClean="0">
                <a:latin typeface="+mj-lt"/>
              </a:rPr>
              <a:t> </a:t>
            </a:r>
            <a:r>
              <a:rPr lang="de-DE" dirty="0" err="1" smtClean="0">
                <a:latin typeface="+mj-lt"/>
              </a:rPr>
              <a:t>each</a:t>
            </a:r>
            <a:r>
              <a:rPr lang="de-DE" dirty="0" smtClean="0">
                <a:latin typeface="+mj-lt"/>
              </a:rPr>
              <a:t> </a:t>
            </a:r>
            <a:r>
              <a:rPr lang="de-DE" dirty="0" err="1" smtClean="0">
                <a:latin typeface="+mj-lt"/>
              </a:rPr>
              <a:t>phase</a:t>
            </a:r>
            <a:r>
              <a:rPr lang="de-DE" dirty="0" smtClean="0">
                <a:latin typeface="+mj-lt"/>
              </a:rPr>
              <a:t> </a:t>
            </a:r>
            <a:endParaRPr lang="en-US" dirty="0">
              <a:latin typeface="+mj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Verdana"/>
              </a:rPr>
              <a:t>Oksana Kulyk | Voting </a:t>
            </a:r>
            <a:r>
              <a:rPr lang="en-US" dirty="0">
                <a:cs typeface="Verdana"/>
              </a:rPr>
              <a:t>- FC 2016 Workshop</a:t>
            </a:r>
            <a:endParaRPr lang="en-US" dirty="0" smtClean="0">
              <a:cs typeface="Verdana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7466FE1-DE63-4CE7-A4A8-DE1B75E395F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9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370" y="2336498"/>
            <a:ext cx="1029028" cy="1629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6" descr="https://encrypted-tbn2.gstatic.com/images?q=tbn:ANd9GcSFqlzT5c93vd_Vh6RHhCbkX9Xn6w6mdHCUzBeOCCEIibk9Zy_uK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984" y="2788040"/>
            <a:ext cx="1591419" cy="1192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050"/>
          <a:stretch>
            <a:fillRect/>
          </a:stretch>
        </p:blipFill>
        <p:spPr bwMode="auto">
          <a:xfrm rot="21056218">
            <a:off x="6752168" y="2915094"/>
            <a:ext cx="519234" cy="51249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Gerade Verbindung mit Pfeil 16"/>
          <p:cNvCxnSpPr/>
          <p:nvPr/>
        </p:nvCxnSpPr>
        <p:spPr bwMode="auto">
          <a:xfrm>
            <a:off x="2213158" y="2060848"/>
            <a:ext cx="802913" cy="5023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>
            <a:stCxn id="9" idx="3"/>
          </p:cNvCxnSpPr>
          <p:nvPr/>
        </p:nvCxnSpPr>
        <p:spPr bwMode="auto">
          <a:xfrm>
            <a:off x="4115398" y="3151089"/>
            <a:ext cx="2154127" cy="2572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Grafik 3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430" y="1604137"/>
            <a:ext cx="600728" cy="600728"/>
          </a:xfrm>
          <a:prstGeom prst="rect">
            <a:avLst/>
          </a:prstGeom>
        </p:spPr>
      </p:pic>
      <p:pic>
        <p:nvPicPr>
          <p:cNvPr id="40" name="Grafik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363" y="1551656"/>
            <a:ext cx="600728" cy="600728"/>
          </a:xfrm>
          <a:prstGeom prst="rect">
            <a:avLst/>
          </a:prstGeom>
        </p:spPr>
      </p:pic>
      <p:pic>
        <p:nvPicPr>
          <p:cNvPr id="41" name="Grafik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794" y="2401947"/>
            <a:ext cx="600728" cy="600728"/>
          </a:xfrm>
          <a:prstGeom prst="rect">
            <a:avLst/>
          </a:prstGeom>
        </p:spPr>
      </p:pic>
      <p:pic>
        <p:nvPicPr>
          <p:cNvPr id="42" name="Grafik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848" y="1551107"/>
            <a:ext cx="600728" cy="600728"/>
          </a:xfrm>
          <a:prstGeom prst="rect">
            <a:avLst/>
          </a:prstGeom>
        </p:spPr>
      </p:pic>
      <p:pic>
        <p:nvPicPr>
          <p:cNvPr id="43" name="Grafik 4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064" y="3214668"/>
            <a:ext cx="600728" cy="600728"/>
          </a:xfrm>
          <a:prstGeom prst="rect">
            <a:avLst/>
          </a:prstGeom>
        </p:spPr>
      </p:pic>
      <p:cxnSp>
        <p:nvCxnSpPr>
          <p:cNvPr id="46" name="Gerade Verbindung mit Pfeil 45"/>
          <p:cNvCxnSpPr/>
          <p:nvPr/>
        </p:nvCxnSpPr>
        <p:spPr bwMode="auto">
          <a:xfrm flipV="1">
            <a:off x="2413823" y="2713690"/>
            <a:ext cx="586333" cy="997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stCxn id="43" idx="3"/>
          </p:cNvCxnSpPr>
          <p:nvPr/>
        </p:nvCxnSpPr>
        <p:spPr bwMode="auto">
          <a:xfrm flipV="1">
            <a:off x="2699792" y="3002675"/>
            <a:ext cx="316279" cy="5123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>
            <a:stCxn id="40" idx="2"/>
          </p:cNvCxnSpPr>
          <p:nvPr/>
        </p:nvCxnSpPr>
        <p:spPr bwMode="auto">
          <a:xfrm>
            <a:off x="3108727" y="2152384"/>
            <a:ext cx="207709" cy="21124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/>
          <p:cNvCxnSpPr/>
          <p:nvPr/>
        </p:nvCxnSpPr>
        <p:spPr bwMode="auto">
          <a:xfrm flipH="1">
            <a:off x="3443127" y="1974616"/>
            <a:ext cx="267722" cy="4110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0089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50825" y="1592263"/>
            <a:ext cx="8785671" cy="4500562"/>
          </a:xfrm>
        </p:spPr>
        <p:txBody>
          <a:bodyPr/>
          <a:lstStyle/>
          <a:p>
            <a:r>
              <a:rPr lang="de-DE" dirty="0" smtClean="0">
                <a:latin typeface="+mn-lt"/>
                <a:sym typeface="Wingdings"/>
              </a:rPr>
              <a:t>Count modular </a:t>
            </a:r>
            <a:r>
              <a:rPr lang="de-DE" dirty="0" err="1" smtClean="0">
                <a:latin typeface="+mn-lt"/>
                <a:sym typeface="Wingdings"/>
              </a:rPr>
              <a:t>exponentiations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for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each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approach</a:t>
            </a:r>
            <a:endParaRPr lang="de-DE" dirty="0" smtClean="0">
              <a:latin typeface="+mn-lt"/>
              <a:sym typeface="Wingdings"/>
            </a:endParaRPr>
          </a:p>
          <a:p>
            <a:pPr>
              <a:lnSpc>
                <a:spcPct val="200000"/>
              </a:lnSpc>
            </a:pPr>
            <a:r>
              <a:rPr lang="de-DE" dirty="0" err="1" smtClean="0">
                <a:latin typeface="+mn-lt"/>
                <a:sym typeface="Wingdings"/>
              </a:rPr>
              <a:t>Assumptions</a:t>
            </a:r>
            <a:endParaRPr lang="de-DE" dirty="0" smtClean="0">
              <a:latin typeface="+mn-lt"/>
              <a:sym typeface="Wingdings"/>
            </a:endParaRPr>
          </a:p>
          <a:p>
            <a:pPr lvl="1">
              <a:lnSpc>
                <a:spcPct val="200000"/>
              </a:lnSpc>
            </a:pPr>
            <a:r>
              <a:rPr lang="de-DE" dirty="0" err="1" smtClean="0">
                <a:latin typeface="+mn-lt"/>
                <a:sym typeface="Wingdings"/>
              </a:rPr>
              <a:t>Optimized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algorithms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are</a:t>
            </a:r>
            <a:r>
              <a:rPr lang="de-DE" dirty="0" smtClean="0">
                <a:latin typeface="+mn-lt"/>
                <a:sym typeface="Wingdings"/>
              </a:rPr>
              <a:t> in </a:t>
            </a:r>
            <a:r>
              <a:rPr lang="de-DE" dirty="0" err="1" smtClean="0">
                <a:latin typeface="+mn-lt"/>
                <a:sym typeface="Wingdings"/>
              </a:rPr>
              <a:t>place</a:t>
            </a:r>
            <a:endParaRPr lang="de-DE" dirty="0" smtClean="0">
              <a:latin typeface="+mn-lt"/>
              <a:sym typeface="Wingdings"/>
            </a:endParaRPr>
          </a:p>
          <a:p>
            <a:pPr lvl="2">
              <a:lnSpc>
                <a:spcPct val="200000"/>
              </a:lnSpc>
            </a:pPr>
            <a:r>
              <a:rPr lang="de-DE" dirty="0" smtClean="0">
                <a:latin typeface="+mn-lt"/>
                <a:sym typeface="Wingdings"/>
              </a:rPr>
              <a:t>Fixed-base</a:t>
            </a:r>
          </a:p>
          <a:p>
            <a:pPr lvl="2">
              <a:lnSpc>
                <a:spcPct val="200000"/>
              </a:lnSpc>
            </a:pPr>
            <a:r>
              <a:rPr lang="de-DE" dirty="0" smtClean="0">
                <a:latin typeface="+mn-lt"/>
                <a:sym typeface="Wingdings"/>
              </a:rPr>
              <a:t>Multi-</a:t>
            </a:r>
            <a:r>
              <a:rPr lang="de-DE" dirty="0" err="1" smtClean="0">
                <a:latin typeface="+mn-lt"/>
                <a:sym typeface="Wingdings"/>
              </a:rPr>
              <a:t>exponentiations</a:t>
            </a:r>
            <a:endParaRPr lang="de-DE" dirty="0" smtClean="0">
              <a:latin typeface="+mn-lt"/>
              <a:sym typeface="Wingdings"/>
            </a:endParaRPr>
          </a:p>
          <a:p>
            <a:pPr lvl="1">
              <a:lnSpc>
                <a:spcPct val="200000"/>
              </a:lnSpc>
            </a:pPr>
            <a:r>
              <a:rPr lang="de-DE" dirty="0" err="1" smtClean="0">
                <a:latin typeface="+mn-lt"/>
                <a:sym typeface="Wingdings"/>
              </a:rPr>
              <a:t>Pre-computations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are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done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by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the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server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during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setup</a:t>
            </a:r>
            <a:endParaRPr lang="de-DE" dirty="0" smtClean="0">
              <a:latin typeface="+mn-lt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latin typeface="+mj-lt"/>
              </a:rPr>
              <a:t>Methodology</a:t>
            </a:r>
            <a:endParaRPr lang="en-US" dirty="0">
              <a:latin typeface="+mj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Verdana"/>
              </a:rPr>
              <a:t>Oksana Kulyk | </a:t>
            </a:r>
            <a:r>
              <a:rPr lang="en-US" dirty="0">
                <a:cs typeface="Verdana"/>
              </a:rPr>
              <a:t>Voting - FC 2016 Workshop</a:t>
            </a:r>
            <a:endParaRPr lang="en-US" dirty="0" smtClean="0">
              <a:cs typeface="Verdana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7466FE1-DE63-4CE7-A4A8-DE1B75E395F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86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50825" y="1592263"/>
            <a:ext cx="8785671" cy="4500562"/>
          </a:xfrm>
        </p:spPr>
        <p:txBody>
          <a:bodyPr/>
          <a:lstStyle/>
          <a:p>
            <a:r>
              <a:rPr lang="de-DE" dirty="0" err="1" smtClean="0">
                <a:latin typeface="+mn-lt"/>
                <a:sym typeface="Wingdings"/>
              </a:rPr>
              <a:t>Number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>
                <a:latin typeface="+mn-lt"/>
                <a:sym typeface="Wingdings"/>
              </a:rPr>
              <a:t>of</a:t>
            </a:r>
            <a:r>
              <a:rPr lang="de-DE" dirty="0">
                <a:latin typeface="+mn-lt"/>
                <a:sym typeface="Wingdings"/>
              </a:rPr>
              <a:t> </a:t>
            </a:r>
            <a:r>
              <a:rPr lang="de-DE" dirty="0" err="1">
                <a:latin typeface="+mn-lt"/>
                <a:sym typeface="Wingdings"/>
              </a:rPr>
              <a:t>voters</a:t>
            </a:r>
            <a:r>
              <a:rPr lang="de-DE" dirty="0">
                <a:latin typeface="+mn-lt"/>
                <a:sym typeface="Wingdings"/>
              </a:rPr>
              <a:t> (</a:t>
            </a:r>
            <a:r>
              <a:rPr lang="de-DE" dirty="0" err="1">
                <a:latin typeface="+mn-lt"/>
                <a:sym typeface="Wingdings"/>
              </a:rPr>
              <a:t>expected</a:t>
            </a:r>
            <a:r>
              <a:rPr lang="de-DE" dirty="0">
                <a:latin typeface="+mn-lt"/>
                <a:sym typeface="Wingdings"/>
              </a:rPr>
              <a:t> </a:t>
            </a:r>
            <a:r>
              <a:rPr lang="de-DE" dirty="0" err="1">
                <a:latin typeface="+mn-lt"/>
                <a:sym typeface="Wingdings"/>
              </a:rPr>
              <a:t>and</a:t>
            </a:r>
            <a:r>
              <a:rPr lang="de-DE" dirty="0">
                <a:latin typeface="+mn-lt"/>
                <a:sym typeface="Wingdings"/>
              </a:rPr>
              <a:t> maximal</a:t>
            </a:r>
            <a:r>
              <a:rPr lang="de-DE" dirty="0" smtClean="0">
                <a:latin typeface="+mn-lt"/>
                <a:sym typeface="Wingdings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de-DE" dirty="0" err="1">
                <a:latin typeface="+mn-lt"/>
              </a:rPr>
              <a:t>Number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of</a:t>
            </a:r>
            <a:r>
              <a:rPr lang="de-DE" dirty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candidates</a:t>
            </a:r>
            <a:endParaRPr lang="de-DE" dirty="0">
              <a:latin typeface="+mn-lt"/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de-DE" dirty="0" err="1">
                <a:latin typeface="+mn-lt"/>
                <a:sym typeface="Wingdings"/>
              </a:rPr>
              <a:t>Number</a:t>
            </a:r>
            <a:r>
              <a:rPr lang="de-DE" dirty="0">
                <a:latin typeface="+mn-lt"/>
                <a:sym typeface="Wingdings"/>
              </a:rPr>
              <a:t> </a:t>
            </a:r>
            <a:r>
              <a:rPr lang="de-DE" dirty="0" err="1">
                <a:latin typeface="+mn-lt"/>
                <a:sym typeface="Wingdings"/>
              </a:rPr>
              <a:t>of</a:t>
            </a:r>
            <a:r>
              <a:rPr lang="de-DE" dirty="0">
                <a:latin typeface="+mn-lt"/>
                <a:sym typeface="Wingdings"/>
              </a:rPr>
              <a:t> </a:t>
            </a:r>
            <a:r>
              <a:rPr lang="de-DE" dirty="0" err="1">
                <a:latin typeface="+mn-lt"/>
                <a:sym typeface="Wingdings"/>
              </a:rPr>
              <a:t>trustees</a:t>
            </a:r>
            <a:endParaRPr lang="de-DE" dirty="0">
              <a:latin typeface="+mn-lt"/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de-DE" dirty="0" smtClean="0">
                <a:latin typeface="+mn-lt"/>
              </a:rPr>
              <a:t>Ballot type</a:t>
            </a:r>
            <a:endParaRPr lang="de-DE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de-DE" dirty="0" smtClean="0">
                <a:latin typeface="+mn-lt"/>
              </a:rPr>
              <a:t>Other </a:t>
            </a:r>
            <a:r>
              <a:rPr lang="de-DE" dirty="0" err="1" smtClean="0">
                <a:latin typeface="+mn-lt"/>
              </a:rPr>
              <a:t>ballot</a:t>
            </a:r>
            <a:r>
              <a:rPr lang="de-DE" dirty="0" smtClean="0">
                <a:latin typeface="+mn-lt"/>
              </a:rPr>
              <a:t> type </a:t>
            </a:r>
            <a:r>
              <a:rPr lang="de-DE" dirty="0" err="1" smtClean="0">
                <a:latin typeface="+mn-lt"/>
              </a:rPr>
              <a:t>specific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parameters</a:t>
            </a:r>
            <a:endParaRPr lang="de-DE" dirty="0" smtClean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de-DE" dirty="0">
                <a:latin typeface="+mn-lt"/>
                <a:sym typeface="Wingdings"/>
              </a:rPr>
              <a:t>Device </a:t>
            </a:r>
            <a:r>
              <a:rPr lang="de-DE" dirty="0" err="1">
                <a:latin typeface="+mn-lt"/>
                <a:sym typeface="Wingdings"/>
              </a:rPr>
              <a:t>performance</a:t>
            </a:r>
            <a:r>
              <a:rPr lang="de-DE" dirty="0">
                <a:latin typeface="+mn-lt"/>
                <a:sym typeface="Wingdings"/>
              </a:rPr>
              <a:t> (</a:t>
            </a:r>
            <a:r>
              <a:rPr lang="de-DE" dirty="0" err="1">
                <a:latin typeface="+mn-lt"/>
                <a:sym typeface="Wingdings"/>
              </a:rPr>
              <a:t>client</a:t>
            </a:r>
            <a:r>
              <a:rPr lang="de-DE" dirty="0">
                <a:latin typeface="+mn-lt"/>
                <a:sym typeface="Wingdings"/>
              </a:rPr>
              <a:t> </a:t>
            </a:r>
            <a:r>
              <a:rPr lang="de-DE" dirty="0" err="1">
                <a:latin typeface="+mn-lt"/>
                <a:sym typeface="Wingdings"/>
              </a:rPr>
              <a:t>and</a:t>
            </a:r>
            <a:r>
              <a:rPr lang="de-DE" dirty="0">
                <a:latin typeface="+mn-lt"/>
                <a:sym typeface="Wingdings"/>
              </a:rPr>
              <a:t> </a:t>
            </a:r>
            <a:r>
              <a:rPr lang="de-DE" dirty="0" err="1">
                <a:latin typeface="+mn-lt"/>
                <a:sym typeface="Wingdings"/>
              </a:rPr>
              <a:t>server</a:t>
            </a:r>
            <a:r>
              <a:rPr lang="de-DE" dirty="0">
                <a:latin typeface="+mn-lt"/>
                <a:sym typeface="Wingdings"/>
              </a:rPr>
              <a:t>)</a:t>
            </a:r>
          </a:p>
          <a:p>
            <a:endParaRPr lang="de-DE" dirty="0">
              <a:latin typeface="+mn-lt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j-lt"/>
              </a:rPr>
              <a:t>Relevant </a:t>
            </a:r>
            <a:r>
              <a:rPr lang="de-DE" dirty="0" err="1" smtClean="0">
                <a:latin typeface="+mj-lt"/>
              </a:rPr>
              <a:t>parameters</a:t>
            </a:r>
            <a:endParaRPr lang="en-US" dirty="0">
              <a:latin typeface="+mj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Verdana"/>
              </a:rPr>
              <a:t>Oksana Kulyk | </a:t>
            </a:r>
            <a:r>
              <a:rPr lang="en-US" dirty="0">
                <a:cs typeface="Verdana"/>
              </a:rPr>
              <a:t>Voting - FC 2016 Workshop</a:t>
            </a:r>
            <a:endParaRPr lang="en-US" dirty="0" smtClean="0">
              <a:cs typeface="Verdana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7466FE1-DE63-4CE7-A4A8-DE1B75E395F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98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j-lt"/>
              </a:rPr>
              <a:t>Tool </a:t>
            </a:r>
            <a:r>
              <a:rPr lang="de-DE" dirty="0" err="1" smtClean="0">
                <a:latin typeface="+mj-lt"/>
              </a:rPr>
              <a:t>implementation</a:t>
            </a:r>
            <a:endParaRPr lang="en-US" dirty="0">
              <a:latin typeface="+mj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Verdana"/>
              </a:rPr>
              <a:t>Oksana Kulyk | </a:t>
            </a:r>
            <a:r>
              <a:rPr lang="en-US" dirty="0">
                <a:cs typeface="Verdana"/>
              </a:rPr>
              <a:t>Voting - FC 2016 Workshop</a:t>
            </a:r>
            <a:endParaRPr lang="en-US" dirty="0" smtClean="0">
              <a:cs typeface="Verdana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7466FE1-DE63-4CE7-A4A8-DE1B75E395FC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17639"/>
            <a:ext cx="8214702" cy="517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47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50825" y="1592263"/>
            <a:ext cx="8785671" cy="4500562"/>
          </a:xfrm>
        </p:spPr>
        <p:txBody>
          <a:bodyPr/>
          <a:lstStyle/>
          <a:p>
            <a:r>
              <a:rPr lang="de-DE" dirty="0" err="1" smtClean="0">
                <a:latin typeface="+mn-lt"/>
                <a:sym typeface="Wingdings"/>
              </a:rPr>
              <a:t>Approval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voting</a:t>
            </a:r>
            <a:endParaRPr lang="de-DE" dirty="0" smtClean="0">
              <a:latin typeface="+mn-lt"/>
              <a:sym typeface="Wingdings"/>
            </a:endParaRPr>
          </a:p>
          <a:p>
            <a:pPr lvl="1"/>
            <a:r>
              <a:rPr lang="de-DE" dirty="0" smtClean="0">
                <a:latin typeface="+mn-lt"/>
                <a:sym typeface="Wingdings"/>
              </a:rPr>
              <a:t>Swiss </a:t>
            </a:r>
            <a:r>
              <a:rPr lang="de-DE" dirty="0" err="1" smtClean="0">
                <a:latin typeface="+mn-lt"/>
                <a:sym typeface="Wingdings"/>
              </a:rPr>
              <a:t>referendums</a:t>
            </a:r>
            <a:endParaRPr lang="de-DE" dirty="0" smtClean="0">
              <a:latin typeface="+mn-lt"/>
              <a:sym typeface="Wingdings"/>
            </a:endParaRPr>
          </a:p>
          <a:p>
            <a:pPr lvl="1"/>
            <a:r>
              <a:rPr lang="de-DE" dirty="0" err="1" smtClean="0">
                <a:latin typeface="+mn-lt"/>
                <a:sym typeface="Wingdings"/>
              </a:rPr>
              <a:t>Estonian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elections</a:t>
            </a:r>
            <a:endParaRPr lang="de-DE" dirty="0" smtClean="0">
              <a:latin typeface="+mn-lt"/>
              <a:sym typeface="Wingdings"/>
            </a:endParaRPr>
          </a:p>
          <a:p>
            <a:pPr lvl="1"/>
            <a:r>
              <a:rPr lang="de-DE" dirty="0" err="1" smtClean="0">
                <a:latin typeface="+mn-lt"/>
                <a:sym typeface="Wingdings"/>
              </a:rPr>
              <a:t>Norway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elections</a:t>
            </a:r>
            <a:r>
              <a:rPr lang="de-DE" dirty="0" smtClean="0">
                <a:latin typeface="+mn-lt"/>
                <a:sym typeface="Wingdings"/>
              </a:rPr>
              <a:t> (</a:t>
            </a:r>
            <a:r>
              <a:rPr lang="de-DE" dirty="0" err="1" smtClean="0">
                <a:latin typeface="+mn-lt"/>
                <a:sym typeface="Wingdings"/>
              </a:rPr>
              <a:t>simplified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version</a:t>
            </a:r>
            <a:r>
              <a:rPr lang="de-DE" dirty="0" smtClean="0">
                <a:latin typeface="+mn-lt"/>
                <a:sym typeface="Wingdings"/>
              </a:rPr>
              <a:t>)</a:t>
            </a:r>
          </a:p>
          <a:p>
            <a:pPr lvl="1"/>
            <a:r>
              <a:rPr lang="de-DE" dirty="0" smtClean="0">
                <a:latin typeface="+mn-lt"/>
                <a:sym typeface="Wingdings"/>
              </a:rPr>
              <a:t>IACR </a:t>
            </a:r>
            <a:r>
              <a:rPr lang="de-DE" dirty="0" err="1" smtClean="0">
                <a:latin typeface="+mn-lt"/>
                <a:sym typeface="Wingdings"/>
              </a:rPr>
              <a:t>elections</a:t>
            </a:r>
            <a:endParaRPr lang="de-DE" dirty="0" smtClean="0">
              <a:latin typeface="+mn-lt"/>
              <a:sym typeface="Wingdings"/>
            </a:endParaRPr>
          </a:p>
          <a:p>
            <a:pPr lvl="1"/>
            <a:r>
              <a:rPr lang="de-DE" dirty="0" err="1">
                <a:sym typeface="Wingdings"/>
              </a:rPr>
              <a:t>Boardroom</a:t>
            </a:r>
            <a:r>
              <a:rPr lang="de-DE" dirty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voting</a:t>
            </a:r>
            <a:endParaRPr lang="de-DE" dirty="0">
              <a:latin typeface="+mn-lt"/>
              <a:sym typeface="Wingdings"/>
            </a:endParaRPr>
          </a:p>
          <a:p>
            <a:r>
              <a:rPr lang="de-DE" dirty="0" err="1" smtClean="0">
                <a:latin typeface="+mn-lt"/>
                <a:sym typeface="Wingdings"/>
              </a:rPr>
              <a:t>Divisive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voting</a:t>
            </a:r>
            <a:endParaRPr lang="de-DE" dirty="0" smtClean="0">
              <a:latin typeface="+mn-lt"/>
              <a:sym typeface="Wingdings"/>
            </a:endParaRPr>
          </a:p>
          <a:p>
            <a:pPr marL="180975" lvl="1" indent="0">
              <a:buNone/>
            </a:pPr>
            <a:r>
              <a:rPr lang="de-DE" dirty="0" smtClean="0">
                <a:latin typeface="+mn-lt"/>
                <a:sym typeface="Wingdings"/>
              </a:rPr>
              <a:t></a:t>
            </a:r>
            <a:r>
              <a:rPr lang="de-DE" dirty="0" err="1" smtClean="0">
                <a:latin typeface="+mn-lt"/>
                <a:sym typeface="Wingdings"/>
              </a:rPr>
              <a:t>Local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elections</a:t>
            </a:r>
            <a:r>
              <a:rPr lang="de-DE" dirty="0" smtClean="0">
                <a:latin typeface="+mn-lt"/>
                <a:sym typeface="Wingdings"/>
              </a:rPr>
              <a:t>, </a:t>
            </a:r>
            <a:r>
              <a:rPr lang="de-DE" dirty="0" err="1" smtClean="0">
                <a:latin typeface="+mn-lt"/>
                <a:sym typeface="Wingdings"/>
              </a:rPr>
              <a:t>state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of</a:t>
            </a:r>
            <a:r>
              <a:rPr lang="de-DE" dirty="0" smtClean="0">
                <a:latin typeface="+mn-lt"/>
                <a:sym typeface="Wingdings"/>
              </a:rPr>
              <a:t> Hesse</a:t>
            </a:r>
          </a:p>
          <a:p>
            <a:r>
              <a:rPr lang="de-DE" dirty="0" err="1" smtClean="0">
                <a:latin typeface="+mn-lt"/>
                <a:sym typeface="Wingdings"/>
              </a:rPr>
              <a:t>Borda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ranking</a:t>
            </a:r>
            <a:endParaRPr lang="de-DE" dirty="0">
              <a:latin typeface="+mn-lt"/>
              <a:sym typeface="Wingdings"/>
            </a:endParaRPr>
          </a:p>
          <a:p>
            <a:pPr marL="180975" lvl="1" indent="0">
              <a:buNone/>
            </a:pPr>
            <a:r>
              <a:rPr lang="de-DE" dirty="0" smtClean="0">
                <a:latin typeface="+mn-lt"/>
                <a:sym typeface="Wingdings"/>
              </a:rPr>
              <a:t>Victoria </a:t>
            </a:r>
            <a:r>
              <a:rPr lang="de-DE" dirty="0" err="1" smtClean="0">
                <a:latin typeface="+mn-lt"/>
                <a:sym typeface="Wingdings"/>
              </a:rPr>
              <a:t>state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elections</a:t>
            </a:r>
            <a:endParaRPr lang="de-DE" dirty="0" smtClean="0">
              <a:latin typeface="+mn-lt"/>
              <a:sym typeface="Wingdings"/>
            </a:endParaRPr>
          </a:p>
          <a:p>
            <a:pPr lvl="1"/>
            <a:endParaRPr lang="de-DE" dirty="0" smtClean="0">
              <a:latin typeface="+mn-lt"/>
              <a:sym typeface="Wingdings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>
                <a:latin typeface="+mj-lt"/>
              </a:rPr>
              <a:t>Case </a:t>
            </a:r>
            <a:r>
              <a:rPr lang="de-DE" sz="3200" dirty="0" err="1" smtClean="0">
                <a:latin typeface="+mj-lt"/>
              </a:rPr>
              <a:t>studies</a:t>
            </a:r>
            <a:endParaRPr lang="en-US" sz="3200" dirty="0">
              <a:latin typeface="+mj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Verdana"/>
              </a:rPr>
              <a:t>Oksana Kulyk | </a:t>
            </a:r>
            <a:r>
              <a:rPr lang="en-US" dirty="0">
                <a:cs typeface="Verdana"/>
              </a:rPr>
              <a:t>Voting - FC 2016 Workshop</a:t>
            </a:r>
            <a:endParaRPr lang="en-US" dirty="0" smtClean="0">
              <a:cs typeface="Verdana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7466FE1-DE63-4CE7-A4A8-DE1B75E395F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95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j-lt"/>
              </a:rPr>
              <a:t>Swiss </a:t>
            </a:r>
            <a:r>
              <a:rPr lang="de-DE" dirty="0" err="1" smtClean="0">
                <a:latin typeface="+mj-lt"/>
              </a:rPr>
              <a:t>referendum</a:t>
            </a:r>
            <a:endParaRPr lang="en-US" dirty="0">
              <a:latin typeface="+mj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Verdana"/>
              </a:rPr>
              <a:t>Oksana Kulyk | </a:t>
            </a:r>
            <a:r>
              <a:rPr lang="en-US" dirty="0">
                <a:cs typeface="Verdana"/>
              </a:rPr>
              <a:t>Voting - FC 2016 Workshop</a:t>
            </a:r>
            <a:endParaRPr lang="en-US" dirty="0" smtClean="0">
              <a:cs typeface="Verdana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7466FE1-DE63-4CE7-A4A8-DE1B75E395F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3" y="1340768"/>
            <a:ext cx="7452316" cy="5212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00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j-lt"/>
              </a:rPr>
              <a:t>Estonia </a:t>
            </a:r>
            <a:r>
              <a:rPr lang="de-DE" dirty="0" err="1" smtClean="0">
                <a:latin typeface="+mj-lt"/>
              </a:rPr>
              <a:t>elections</a:t>
            </a:r>
            <a:endParaRPr lang="en-US" dirty="0">
              <a:latin typeface="+mj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Verdana"/>
              </a:rPr>
              <a:t>Oksana Kulyk | </a:t>
            </a:r>
            <a:r>
              <a:rPr lang="en-US" dirty="0">
                <a:cs typeface="Verdana"/>
              </a:rPr>
              <a:t>Voting - FC 2016 Workshop</a:t>
            </a:r>
            <a:endParaRPr lang="en-US" dirty="0" smtClean="0">
              <a:cs typeface="Verdana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7466FE1-DE63-4CE7-A4A8-DE1B75E395FC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340768"/>
            <a:ext cx="7452318" cy="5212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63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latin typeface="+mj-lt"/>
              </a:rPr>
              <a:t>Norway</a:t>
            </a:r>
            <a:r>
              <a:rPr lang="de-DE" dirty="0" smtClean="0">
                <a:latin typeface="+mj-lt"/>
              </a:rPr>
              <a:t> </a:t>
            </a:r>
            <a:r>
              <a:rPr lang="de-DE" dirty="0" err="1" smtClean="0">
                <a:latin typeface="+mj-lt"/>
              </a:rPr>
              <a:t>elections</a:t>
            </a:r>
            <a:endParaRPr lang="en-US" dirty="0">
              <a:latin typeface="+mj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Verdana"/>
              </a:rPr>
              <a:t>Oksana Kulyk | </a:t>
            </a:r>
            <a:r>
              <a:rPr lang="en-US" dirty="0">
                <a:cs typeface="Verdana"/>
              </a:rPr>
              <a:t>Voting - FC 2016 Workshop</a:t>
            </a:r>
            <a:endParaRPr lang="en-US" dirty="0" smtClean="0">
              <a:cs typeface="Verdana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7466FE1-DE63-4CE7-A4A8-DE1B75E395FC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340768"/>
            <a:ext cx="7452318" cy="5212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655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j-lt"/>
              </a:rPr>
              <a:t>IACR </a:t>
            </a:r>
            <a:r>
              <a:rPr lang="de-DE" dirty="0" err="1" smtClean="0">
                <a:latin typeface="+mj-lt"/>
              </a:rPr>
              <a:t>elections</a:t>
            </a:r>
            <a:endParaRPr lang="en-US" dirty="0">
              <a:latin typeface="+mj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Verdana"/>
              </a:rPr>
              <a:t>Oksana Kulyk | </a:t>
            </a:r>
            <a:r>
              <a:rPr lang="en-US" dirty="0">
                <a:cs typeface="Verdana"/>
              </a:rPr>
              <a:t>Voting - FC 2016 Workshop</a:t>
            </a:r>
            <a:endParaRPr lang="en-US" dirty="0" smtClean="0">
              <a:cs typeface="Verdana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7466FE1-DE63-4CE7-A4A8-DE1B75E395FC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3" y="1340768"/>
            <a:ext cx="7452316" cy="521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30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latin typeface="+mj-lt"/>
              </a:rPr>
              <a:t>Boardroom</a:t>
            </a:r>
            <a:r>
              <a:rPr lang="de-DE" dirty="0" smtClean="0">
                <a:latin typeface="+mj-lt"/>
              </a:rPr>
              <a:t> </a:t>
            </a:r>
            <a:r>
              <a:rPr lang="de-DE" dirty="0" err="1" smtClean="0">
                <a:latin typeface="+mj-lt"/>
              </a:rPr>
              <a:t>voting</a:t>
            </a:r>
            <a:endParaRPr lang="en-US" dirty="0">
              <a:latin typeface="+mj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Verdana"/>
              </a:rPr>
              <a:t>Oksana Kulyk | </a:t>
            </a:r>
            <a:r>
              <a:rPr lang="en-US" dirty="0">
                <a:cs typeface="Verdana"/>
              </a:rPr>
              <a:t>Voting - FC 2016 Workshop</a:t>
            </a:r>
            <a:endParaRPr lang="en-US" dirty="0" smtClean="0">
              <a:cs typeface="Verdana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7466FE1-DE63-4CE7-A4A8-DE1B75E395FC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340768"/>
            <a:ext cx="7452319" cy="5212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576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50825" y="1592263"/>
            <a:ext cx="8785671" cy="4500562"/>
          </a:xfrm>
        </p:spPr>
        <p:txBody>
          <a:bodyPr/>
          <a:lstStyle/>
          <a:p>
            <a:r>
              <a:rPr lang="de-DE" dirty="0" err="1" smtClean="0">
                <a:latin typeface="+mn-lt"/>
                <a:sym typeface="Wingdings"/>
              </a:rPr>
              <a:t>Many</a:t>
            </a:r>
            <a:r>
              <a:rPr lang="de-DE" dirty="0" smtClean="0">
                <a:latin typeface="+mn-lt"/>
                <a:sym typeface="Wingdings"/>
              </a:rPr>
              <a:t> e-</a:t>
            </a:r>
            <a:r>
              <a:rPr lang="de-DE" dirty="0" err="1" smtClean="0">
                <a:latin typeface="+mn-lt"/>
                <a:sym typeface="Wingdings"/>
              </a:rPr>
              <a:t>voting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protocols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exist</a:t>
            </a:r>
            <a:endParaRPr lang="de-DE" dirty="0" smtClean="0">
              <a:latin typeface="+mn-lt"/>
              <a:sym typeface="Wingdings"/>
            </a:endParaRPr>
          </a:p>
          <a:p>
            <a:pPr marL="0" indent="0">
              <a:buNone/>
            </a:pPr>
            <a:endParaRPr lang="de-DE" dirty="0" smtClean="0">
              <a:latin typeface="+mn-lt"/>
              <a:sym typeface="Wingdings"/>
            </a:endParaRPr>
          </a:p>
          <a:p>
            <a:r>
              <a:rPr lang="de-DE" dirty="0" err="1" smtClean="0">
                <a:latin typeface="+mn-lt"/>
                <a:sym typeface="Wingdings"/>
              </a:rPr>
              <a:t>Election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settings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widely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differ</a:t>
            </a:r>
            <a:endParaRPr lang="de-DE" dirty="0" smtClean="0">
              <a:latin typeface="+mn-lt"/>
              <a:sym typeface="Wingdings"/>
            </a:endParaRPr>
          </a:p>
          <a:p>
            <a:pPr lvl="1"/>
            <a:r>
              <a:rPr lang="de-DE" dirty="0" smtClean="0">
                <a:latin typeface="+mn-lt"/>
                <a:sym typeface="Wingdings"/>
              </a:rPr>
              <a:t>Different </a:t>
            </a:r>
            <a:r>
              <a:rPr lang="de-DE" dirty="0" err="1" smtClean="0">
                <a:latin typeface="+mn-lt"/>
                <a:sym typeface="Wingdings"/>
              </a:rPr>
              <a:t>security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requirements</a:t>
            </a:r>
            <a:endParaRPr lang="de-DE" dirty="0" smtClean="0">
              <a:latin typeface="+mn-lt"/>
              <a:sym typeface="Wingdings"/>
            </a:endParaRPr>
          </a:p>
          <a:p>
            <a:pPr lvl="1"/>
            <a:r>
              <a:rPr lang="de-DE" dirty="0" smtClean="0">
                <a:latin typeface="+mn-lt"/>
                <a:sym typeface="Wingdings"/>
              </a:rPr>
              <a:t>Different non-</a:t>
            </a:r>
            <a:r>
              <a:rPr lang="de-DE" dirty="0" err="1" smtClean="0">
                <a:latin typeface="+mn-lt"/>
                <a:sym typeface="Wingdings"/>
              </a:rPr>
              <a:t>security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requirements</a:t>
            </a:r>
            <a:r>
              <a:rPr lang="de-DE" dirty="0" smtClean="0">
                <a:latin typeface="+mn-lt"/>
                <a:sym typeface="Wingdings"/>
              </a:rPr>
              <a:t> </a:t>
            </a:r>
          </a:p>
          <a:p>
            <a:pPr lvl="1"/>
            <a:r>
              <a:rPr lang="de-DE" dirty="0" smtClean="0">
                <a:latin typeface="+mn-lt"/>
                <a:sym typeface="Wingdings"/>
              </a:rPr>
              <a:t>Different </a:t>
            </a:r>
            <a:r>
              <a:rPr lang="de-DE" dirty="0" err="1" smtClean="0">
                <a:latin typeface="+mn-lt"/>
                <a:sym typeface="Wingdings"/>
              </a:rPr>
              <a:t>ballots</a:t>
            </a:r>
            <a:r>
              <a:rPr lang="de-DE" dirty="0" smtClean="0">
                <a:latin typeface="+mn-lt"/>
                <a:sym typeface="Wingdings"/>
              </a:rPr>
              <a:t>, </a:t>
            </a:r>
            <a:r>
              <a:rPr lang="de-DE" dirty="0" err="1" smtClean="0">
                <a:latin typeface="+mn-lt"/>
                <a:sym typeface="Wingdings"/>
              </a:rPr>
              <a:t>voting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rules</a:t>
            </a:r>
            <a:r>
              <a:rPr lang="de-DE" dirty="0" smtClean="0">
                <a:latin typeface="+mn-lt"/>
                <a:sym typeface="Wingdings"/>
              </a:rPr>
              <a:t>, </a:t>
            </a:r>
            <a:r>
              <a:rPr lang="de-DE" dirty="0" err="1" smtClean="0">
                <a:latin typeface="+mn-lt"/>
                <a:sym typeface="Wingdings"/>
              </a:rPr>
              <a:t>and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number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of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voters</a:t>
            </a:r>
            <a:endParaRPr lang="de-DE" dirty="0" smtClean="0">
              <a:latin typeface="+mn-lt"/>
              <a:sym typeface="Wingdings"/>
            </a:endParaRPr>
          </a:p>
          <a:p>
            <a:pPr lvl="1"/>
            <a:endParaRPr lang="de-DE" dirty="0">
              <a:latin typeface="+mn-lt"/>
              <a:sym typeface="Wingdings"/>
            </a:endParaRPr>
          </a:p>
          <a:p>
            <a:r>
              <a:rPr lang="de-DE" dirty="0" err="1">
                <a:sym typeface="Wingdings"/>
              </a:rPr>
              <a:t>No</a:t>
            </a:r>
            <a:r>
              <a:rPr lang="de-DE" dirty="0">
                <a:sym typeface="Wingdings"/>
              </a:rPr>
              <a:t> „</a:t>
            </a:r>
            <a:r>
              <a:rPr lang="de-DE" dirty="0" err="1">
                <a:sym typeface="Wingdings"/>
              </a:rPr>
              <a:t>one</a:t>
            </a:r>
            <a:r>
              <a:rPr lang="de-DE" dirty="0">
                <a:sym typeface="Wingdings"/>
              </a:rPr>
              <a:t>-size-</a:t>
            </a:r>
            <a:r>
              <a:rPr lang="de-DE" dirty="0" err="1">
                <a:sym typeface="Wingdings"/>
              </a:rPr>
              <a:t>fits</a:t>
            </a:r>
            <a:r>
              <a:rPr lang="de-DE" dirty="0">
                <a:sym typeface="Wingdings"/>
              </a:rPr>
              <a:t>-all“ </a:t>
            </a:r>
            <a:r>
              <a:rPr lang="de-DE" dirty="0" err="1">
                <a:sym typeface="Wingdings"/>
              </a:rPr>
              <a:t>solution</a:t>
            </a:r>
            <a:endParaRPr lang="de-DE" dirty="0">
              <a:sym typeface="Wingdings"/>
            </a:endParaRPr>
          </a:p>
          <a:p>
            <a:pPr marL="0" indent="0">
              <a:buNone/>
            </a:pPr>
            <a:endParaRPr lang="de-DE" dirty="0">
              <a:latin typeface="+mn-lt"/>
              <a:sym typeface="Wingdings"/>
            </a:endParaRPr>
          </a:p>
          <a:p>
            <a:pPr marL="0" indent="0">
              <a:buNone/>
            </a:pPr>
            <a:r>
              <a:rPr lang="de-DE" dirty="0" smtClean="0">
                <a:latin typeface="+mn-lt"/>
                <a:sym typeface="Wingdings" panose="05000000000000000000" pitchFamily="2" charset="2"/>
              </a:rPr>
              <a:t> Research </a:t>
            </a:r>
            <a:r>
              <a:rPr lang="de-DE" dirty="0" err="1" smtClean="0">
                <a:latin typeface="+mn-lt"/>
                <a:sym typeface="Wingdings" panose="05000000000000000000" pitchFamily="2" charset="2"/>
              </a:rPr>
              <a:t>question</a:t>
            </a:r>
            <a:r>
              <a:rPr lang="de-DE" dirty="0" smtClean="0">
                <a:latin typeface="+mn-lt"/>
                <a:sym typeface="Wingdings" panose="05000000000000000000" pitchFamily="2" charset="2"/>
              </a:rPr>
              <a:t>: </a:t>
            </a:r>
            <a:r>
              <a:rPr lang="de-DE" dirty="0" err="1" smtClean="0">
                <a:latin typeface="+mn-lt"/>
                <a:sym typeface="Wingdings" panose="05000000000000000000" pitchFamily="2" charset="2"/>
              </a:rPr>
              <a:t>H</a:t>
            </a:r>
            <a:r>
              <a:rPr lang="de-DE" dirty="0" err="1" smtClean="0">
                <a:latin typeface="+mn-lt"/>
                <a:sym typeface="Wingdings"/>
              </a:rPr>
              <a:t>ow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to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choose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the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most</a:t>
            </a:r>
            <a:r>
              <a:rPr lang="de-DE" dirty="0" smtClean="0">
                <a:latin typeface="+mn-lt"/>
                <a:sym typeface="Wingdings"/>
              </a:rPr>
              <a:t> </a:t>
            </a:r>
            <a:br>
              <a:rPr lang="de-DE" dirty="0" smtClean="0">
                <a:latin typeface="+mn-lt"/>
                <a:sym typeface="Wingdings"/>
              </a:rPr>
            </a:br>
            <a:r>
              <a:rPr lang="de-DE" dirty="0" smtClean="0">
                <a:latin typeface="+mn-lt"/>
                <a:sym typeface="Wingdings"/>
              </a:rPr>
              <a:t>    </a:t>
            </a:r>
            <a:r>
              <a:rPr lang="de-DE" dirty="0" err="1" smtClean="0">
                <a:latin typeface="+mn-lt"/>
                <a:sym typeface="Wingdings"/>
              </a:rPr>
              <a:t>appropriate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one</a:t>
            </a:r>
            <a:r>
              <a:rPr lang="de-DE" dirty="0" smtClean="0">
                <a:latin typeface="+mn-lt"/>
                <a:sym typeface="Wingdings"/>
              </a:rPr>
              <a:t>?</a:t>
            </a:r>
            <a:endParaRPr lang="de-DE" dirty="0" smtClean="0">
              <a:latin typeface="+mn-lt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j-lt"/>
              </a:rPr>
              <a:t>Motivation </a:t>
            </a:r>
            <a:r>
              <a:rPr lang="de-DE" dirty="0" err="1" smtClean="0">
                <a:latin typeface="+mj-lt"/>
              </a:rPr>
              <a:t>of</a:t>
            </a:r>
            <a:r>
              <a:rPr lang="de-DE" dirty="0" smtClean="0">
                <a:latin typeface="+mj-lt"/>
              </a:rPr>
              <a:t> </a:t>
            </a:r>
            <a:r>
              <a:rPr lang="de-DE" dirty="0" err="1" smtClean="0">
                <a:latin typeface="+mj-lt"/>
              </a:rPr>
              <a:t>our</a:t>
            </a:r>
            <a:r>
              <a:rPr lang="de-DE" dirty="0" smtClean="0">
                <a:latin typeface="+mj-lt"/>
              </a:rPr>
              <a:t> </a:t>
            </a:r>
            <a:r>
              <a:rPr lang="de-DE" dirty="0" err="1" smtClean="0">
                <a:latin typeface="+mj-lt"/>
              </a:rPr>
              <a:t>research</a:t>
            </a:r>
            <a:r>
              <a:rPr lang="de-DE" dirty="0" smtClean="0">
                <a:latin typeface="+mj-lt"/>
              </a:rPr>
              <a:t> </a:t>
            </a:r>
            <a:r>
              <a:rPr lang="de-DE" dirty="0" err="1" smtClean="0">
                <a:latin typeface="+mj-lt"/>
              </a:rPr>
              <a:t>project</a:t>
            </a:r>
            <a:endParaRPr lang="en-US" dirty="0">
              <a:latin typeface="+mj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Verdana"/>
              </a:rPr>
              <a:t>Oksana Kulyk | </a:t>
            </a:r>
            <a:r>
              <a:rPr lang="en-US" dirty="0">
                <a:cs typeface="Verdana"/>
              </a:rPr>
              <a:t>Voting - FC 2016 Workshop</a:t>
            </a:r>
            <a:endParaRPr lang="en-US" dirty="0" smtClean="0">
              <a:cs typeface="Verdana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7466FE1-DE63-4CE7-A4A8-DE1B75E395F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59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latin typeface="+mj-lt"/>
              </a:rPr>
              <a:t>Local</a:t>
            </a:r>
            <a:r>
              <a:rPr lang="de-DE" dirty="0" smtClean="0">
                <a:latin typeface="+mj-lt"/>
              </a:rPr>
              <a:t> </a:t>
            </a:r>
            <a:r>
              <a:rPr lang="de-DE" dirty="0" err="1" smtClean="0">
                <a:latin typeface="+mj-lt"/>
              </a:rPr>
              <a:t>elections</a:t>
            </a:r>
            <a:r>
              <a:rPr lang="de-DE" dirty="0" smtClean="0">
                <a:latin typeface="+mj-lt"/>
              </a:rPr>
              <a:t>, State </a:t>
            </a:r>
            <a:r>
              <a:rPr lang="de-DE" dirty="0" err="1" smtClean="0">
                <a:latin typeface="+mj-lt"/>
              </a:rPr>
              <a:t>of</a:t>
            </a:r>
            <a:r>
              <a:rPr lang="de-DE" dirty="0" smtClean="0">
                <a:latin typeface="+mj-lt"/>
              </a:rPr>
              <a:t> Hesse</a:t>
            </a:r>
            <a:endParaRPr lang="en-US" dirty="0">
              <a:latin typeface="+mj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Verdana"/>
              </a:rPr>
              <a:t>Oksana Kulyk | </a:t>
            </a:r>
            <a:r>
              <a:rPr lang="en-US" dirty="0">
                <a:cs typeface="Verdana"/>
              </a:rPr>
              <a:t>Voting - FC 2016 Workshop</a:t>
            </a:r>
            <a:endParaRPr lang="en-US" dirty="0" smtClean="0">
              <a:cs typeface="Verdana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7466FE1-DE63-4CE7-A4A8-DE1B75E395FC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4" y="1340768"/>
            <a:ext cx="7452313" cy="5212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91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j-lt"/>
              </a:rPr>
              <a:t>Victoria </a:t>
            </a:r>
            <a:r>
              <a:rPr lang="de-DE" dirty="0" err="1" smtClean="0">
                <a:latin typeface="+mj-lt"/>
              </a:rPr>
              <a:t>state</a:t>
            </a:r>
            <a:r>
              <a:rPr lang="de-DE" dirty="0" smtClean="0">
                <a:latin typeface="+mj-lt"/>
              </a:rPr>
              <a:t> </a:t>
            </a:r>
            <a:r>
              <a:rPr lang="de-DE" dirty="0" err="1" smtClean="0">
                <a:latin typeface="+mj-lt"/>
              </a:rPr>
              <a:t>election</a:t>
            </a:r>
            <a:endParaRPr lang="en-US" dirty="0">
              <a:latin typeface="+mj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Verdana"/>
              </a:rPr>
              <a:t>Oksana Kulyk | </a:t>
            </a:r>
            <a:r>
              <a:rPr lang="en-US" dirty="0">
                <a:cs typeface="Verdana"/>
              </a:rPr>
              <a:t>Voting - FC 2016 Workshop</a:t>
            </a:r>
            <a:endParaRPr lang="en-US" dirty="0" smtClean="0">
              <a:cs typeface="Verdana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7466FE1-DE63-4CE7-A4A8-DE1B75E395FC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3" y="1340768"/>
            <a:ext cx="7452315" cy="5212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27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50825" y="1592263"/>
            <a:ext cx="8785671" cy="4500562"/>
          </a:xfrm>
        </p:spPr>
        <p:txBody>
          <a:bodyPr/>
          <a:lstStyle/>
          <a:p>
            <a:pPr marL="179388" lvl="1" indent="-179388"/>
            <a:r>
              <a:rPr lang="de-DE" sz="2400" dirty="0">
                <a:latin typeface="+mn-lt"/>
                <a:sym typeface="Wingdings"/>
              </a:rPr>
              <a:t>Mix </a:t>
            </a:r>
            <a:r>
              <a:rPr lang="de-DE" sz="2400" dirty="0" err="1">
                <a:latin typeface="+mn-lt"/>
                <a:sym typeface="Wingdings"/>
              </a:rPr>
              <a:t>net</a:t>
            </a:r>
            <a:r>
              <a:rPr lang="de-DE" sz="2400" dirty="0">
                <a:latin typeface="+mn-lt"/>
                <a:sym typeface="Wingdings"/>
              </a:rPr>
              <a:t> </a:t>
            </a:r>
            <a:r>
              <a:rPr lang="de-DE" sz="2400" dirty="0" err="1">
                <a:latin typeface="+mn-lt"/>
                <a:sym typeface="Wingdings"/>
              </a:rPr>
              <a:t>shuffling</a:t>
            </a:r>
            <a:endParaRPr lang="de-DE" sz="2400" dirty="0">
              <a:latin typeface="+mn-lt"/>
              <a:sym typeface="Wingdings"/>
            </a:endParaRPr>
          </a:p>
          <a:p>
            <a:pPr lvl="1">
              <a:lnSpc>
                <a:spcPct val="120000"/>
              </a:lnSpc>
            </a:pPr>
            <a:r>
              <a:rPr lang="de-DE" dirty="0" err="1" smtClean="0">
                <a:latin typeface="+mn-lt"/>
                <a:sym typeface="Wingdings"/>
              </a:rPr>
              <a:t>Complex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ballots</a:t>
            </a:r>
            <a:endParaRPr lang="de-DE" dirty="0">
              <a:latin typeface="+mn-lt"/>
              <a:sym typeface="Wingdings"/>
            </a:endParaRPr>
          </a:p>
          <a:p>
            <a:pPr lvl="1">
              <a:lnSpc>
                <a:spcPct val="120000"/>
              </a:lnSpc>
            </a:pPr>
            <a:r>
              <a:rPr lang="de-DE" dirty="0">
                <a:latin typeface="+mn-lt"/>
                <a:sym typeface="Wingdings"/>
              </a:rPr>
              <a:t>L</a:t>
            </a:r>
            <a:r>
              <a:rPr lang="de-DE" dirty="0" smtClean="0">
                <a:latin typeface="+mn-lt"/>
                <a:sym typeface="Wingdings"/>
              </a:rPr>
              <a:t>arge </a:t>
            </a:r>
            <a:r>
              <a:rPr lang="de-DE" dirty="0" err="1" smtClean="0">
                <a:latin typeface="+mn-lt"/>
                <a:sym typeface="Wingdings"/>
              </a:rPr>
              <a:t>number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of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voters</a:t>
            </a:r>
            <a:r>
              <a:rPr lang="de-DE" dirty="0">
                <a:latin typeface="+mn-lt"/>
                <a:sym typeface="Wingdings"/>
              </a:rPr>
              <a:t> </a:t>
            </a:r>
            <a:endParaRPr lang="de-DE" dirty="0" smtClean="0">
              <a:latin typeface="+mn-lt"/>
              <a:sym typeface="Wingdings"/>
            </a:endParaRPr>
          </a:p>
          <a:p>
            <a:pPr lvl="1">
              <a:lnSpc>
                <a:spcPct val="120000"/>
              </a:lnSpc>
            </a:pPr>
            <a:r>
              <a:rPr lang="de-DE" dirty="0" smtClean="0">
                <a:latin typeface="+mn-lt"/>
                <a:sym typeface="Wingdings"/>
              </a:rPr>
              <a:t>Small </a:t>
            </a:r>
            <a:r>
              <a:rPr lang="de-DE" dirty="0" err="1">
                <a:latin typeface="+mn-lt"/>
                <a:sym typeface="Wingdings"/>
              </a:rPr>
              <a:t>number</a:t>
            </a:r>
            <a:r>
              <a:rPr lang="de-DE" dirty="0">
                <a:latin typeface="+mn-lt"/>
                <a:sym typeface="Wingdings"/>
              </a:rPr>
              <a:t> </a:t>
            </a:r>
            <a:r>
              <a:rPr lang="de-DE" dirty="0" err="1">
                <a:latin typeface="+mn-lt"/>
                <a:sym typeface="Wingdings"/>
              </a:rPr>
              <a:t>of</a:t>
            </a:r>
            <a:r>
              <a:rPr lang="de-DE" dirty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trustees</a:t>
            </a:r>
            <a:endParaRPr lang="de-DE" dirty="0" smtClean="0">
              <a:latin typeface="+mn-lt"/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de-DE" dirty="0" smtClean="0">
                <a:latin typeface="+mn-lt"/>
                <a:sym typeface="Wingdings"/>
              </a:rPr>
              <a:t>Helios</a:t>
            </a:r>
          </a:p>
          <a:p>
            <a:pPr lvl="1">
              <a:lnSpc>
                <a:spcPct val="120000"/>
              </a:lnSpc>
            </a:pPr>
            <a:r>
              <a:rPr lang="de-DE" dirty="0">
                <a:latin typeface="+mn-lt"/>
                <a:sym typeface="Wingdings"/>
              </a:rPr>
              <a:t>Average </a:t>
            </a:r>
            <a:r>
              <a:rPr lang="de-DE" dirty="0" err="1">
                <a:latin typeface="+mn-lt"/>
                <a:sym typeface="Wingdings"/>
              </a:rPr>
              <a:t>ballot</a:t>
            </a:r>
            <a:r>
              <a:rPr lang="de-DE" dirty="0">
                <a:latin typeface="+mn-lt"/>
                <a:sym typeface="Wingdings"/>
              </a:rPr>
              <a:t> </a:t>
            </a:r>
            <a:r>
              <a:rPr lang="de-DE" dirty="0" err="1">
                <a:latin typeface="+mn-lt"/>
                <a:sym typeface="Wingdings"/>
              </a:rPr>
              <a:t>complexity</a:t>
            </a:r>
            <a:r>
              <a:rPr lang="de-DE" dirty="0">
                <a:latin typeface="+mn-lt"/>
                <a:sym typeface="Wingdings"/>
              </a:rPr>
              <a:t> </a:t>
            </a:r>
            <a:endParaRPr lang="de-DE" dirty="0" smtClean="0">
              <a:latin typeface="+mn-lt"/>
              <a:sym typeface="Wingdings"/>
            </a:endParaRPr>
          </a:p>
          <a:p>
            <a:pPr lvl="1">
              <a:lnSpc>
                <a:spcPct val="120000"/>
              </a:lnSpc>
            </a:pPr>
            <a:r>
              <a:rPr lang="de-DE" dirty="0" smtClean="0">
                <a:latin typeface="+mn-lt"/>
                <a:sym typeface="Wingdings"/>
              </a:rPr>
              <a:t>Average </a:t>
            </a:r>
            <a:r>
              <a:rPr lang="de-DE" dirty="0" err="1" smtClean="0">
                <a:latin typeface="+mn-lt"/>
                <a:sym typeface="Wingdings"/>
              </a:rPr>
              <a:t>number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>
                <a:latin typeface="+mn-lt"/>
                <a:sym typeface="Wingdings"/>
              </a:rPr>
              <a:t>of</a:t>
            </a:r>
            <a:r>
              <a:rPr lang="de-DE" dirty="0">
                <a:latin typeface="+mn-lt"/>
                <a:sym typeface="Wingdings"/>
              </a:rPr>
              <a:t> </a:t>
            </a:r>
            <a:r>
              <a:rPr lang="de-DE" dirty="0" err="1">
                <a:latin typeface="+mn-lt"/>
                <a:sym typeface="Wingdings"/>
              </a:rPr>
              <a:t>voters</a:t>
            </a:r>
            <a:r>
              <a:rPr lang="de-DE" dirty="0">
                <a:latin typeface="+mn-lt"/>
                <a:sym typeface="Wingdings"/>
              </a:rPr>
              <a:t> </a:t>
            </a:r>
            <a:endParaRPr lang="de-DE" dirty="0" smtClean="0">
              <a:latin typeface="+mn-lt"/>
              <a:sym typeface="Wingdings"/>
            </a:endParaRPr>
          </a:p>
          <a:p>
            <a:pPr lvl="1">
              <a:lnSpc>
                <a:spcPct val="120000"/>
              </a:lnSpc>
            </a:pPr>
            <a:r>
              <a:rPr lang="de-DE" dirty="0" smtClean="0">
                <a:latin typeface="+mn-lt"/>
                <a:sym typeface="Wingdings"/>
              </a:rPr>
              <a:t>Large </a:t>
            </a:r>
            <a:r>
              <a:rPr lang="de-DE" dirty="0" err="1" smtClean="0">
                <a:latin typeface="+mn-lt"/>
                <a:sym typeface="Wingdings"/>
              </a:rPr>
              <a:t>variations</a:t>
            </a:r>
            <a:r>
              <a:rPr lang="de-DE" dirty="0" smtClean="0">
                <a:latin typeface="+mn-lt"/>
                <a:sym typeface="Wingdings"/>
              </a:rPr>
              <a:t> in </a:t>
            </a:r>
            <a:r>
              <a:rPr lang="de-DE" dirty="0" err="1" smtClean="0">
                <a:latin typeface="+mn-lt"/>
                <a:sym typeface="Wingdings"/>
              </a:rPr>
              <a:t>number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of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voters</a:t>
            </a:r>
            <a:endParaRPr lang="de-DE" dirty="0" smtClean="0">
              <a:latin typeface="+mn-lt"/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de-DE" dirty="0" smtClean="0">
                <a:latin typeface="+mn-lt"/>
                <a:sym typeface="Wingdings"/>
              </a:rPr>
              <a:t>Groth 2004</a:t>
            </a:r>
          </a:p>
          <a:p>
            <a:pPr marL="180975" lvl="1" indent="0">
              <a:lnSpc>
                <a:spcPct val="120000"/>
              </a:lnSpc>
              <a:buNone/>
            </a:pPr>
            <a:r>
              <a:rPr lang="de-DE" dirty="0" smtClean="0">
                <a:latin typeface="+mn-lt"/>
                <a:sym typeface="Wingdings"/>
              </a:rPr>
              <a:t> </a:t>
            </a:r>
            <a:r>
              <a:rPr lang="de-DE" dirty="0" err="1" smtClean="0">
                <a:latin typeface="+mn-lt"/>
                <a:sym typeface="Wingdings"/>
              </a:rPr>
              <a:t>Very</a:t>
            </a:r>
            <a:r>
              <a:rPr lang="de-DE" dirty="0" smtClean="0">
                <a:latin typeface="+mn-lt"/>
                <a:sym typeface="Wingdings"/>
              </a:rPr>
              <a:t> simple </a:t>
            </a:r>
            <a:r>
              <a:rPr lang="de-DE" dirty="0" err="1" smtClean="0">
                <a:latin typeface="+mn-lt"/>
                <a:sym typeface="Wingdings"/>
              </a:rPr>
              <a:t>ballots</a:t>
            </a:r>
            <a:endParaRPr lang="de-DE" dirty="0">
              <a:latin typeface="+mn-lt"/>
              <a:sym typeface="Wingdings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latin typeface="+mj-lt"/>
              </a:rPr>
              <a:t>Conclusions</a:t>
            </a:r>
            <a:endParaRPr lang="en-US" dirty="0">
              <a:latin typeface="+mj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Verdana"/>
              </a:rPr>
              <a:t>Oksana Kulyk | </a:t>
            </a:r>
            <a:r>
              <a:rPr lang="en-US" dirty="0">
                <a:cs typeface="Verdana"/>
              </a:rPr>
              <a:t>Voting - FC 2016 Workshop</a:t>
            </a:r>
            <a:endParaRPr lang="en-US" dirty="0" smtClean="0">
              <a:cs typeface="Verdana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7466FE1-DE63-4CE7-A4A8-DE1B75E395FC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35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50825" y="1592263"/>
            <a:ext cx="8785671" cy="4500562"/>
          </a:xfrm>
        </p:spPr>
        <p:txBody>
          <a:bodyPr/>
          <a:lstStyle/>
          <a:p>
            <a:r>
              <a:rPr lang="de-DE" dirty="0" smtClean="0">
                <a:latin typeface="+mn-lt"/>
                <a:sym typeface="Wingdings"/>
              </a:rPr>
              <a:t>More </a:t>
            </a:r>
            <a:r>
              <a:rPr lang="de-DE" dirty="0" err="1" smtClean="0">
                <a:latin typeface="+mn-lt"/>
                <a:sym typeface="Wingdings"/>
              </a:rPr>
              <a:t>complex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election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rules</a:t>
            </a:r>
            <a:endParaRPr lang="de-DE" dirty="0">
              <a:latin typeface="+mn-lt"/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de-DE" dirty="0" smtClean="0">
                <a:latin typeface="+mn-lt"/>
                <a:sym typeface="Wingdings"/>
              </a:rPr>
              <a:t>Implementation-</a:t>
            </a:r>
            <a:r>
              <a:rPr lang="de-DE" dirty="0" err="1" smtClean="0">
                <a:latin typeface="+mn-lt"/>
                <a:sym typeface="Wingdings"/>
              </a:rPr>
              <a:t>specifics</a:t>
            </a:r>
            <a:endParaRPr lang="de-DE" dirty="0" smtClean="0">
              <a:latin typeface="+mn-lt"/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de-DE" dirty="0" smtClean="0">
                <a:latin typeface="+mn-lt"/>
                <a:sym typeface="Wingdings"/>
              </a:rPr>
              <a:t>Communication </a:t>
            </a:r>
            <a:r>
              <a:rPr lang="de-DE" dirty="0" err="1" smtClean="0">
                <a:latin typeface="+mn-lt"/>
                <a:sym typeface="Wingdings"/>
              </a:rPr>
              <a:t>load</a:t>
            </a:r>
            <a:endParaRPr lang="de-DE" dirty="0" smtClean="0">
              <a:latin typeface="+mn-lt"/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de-DE" dirty="0" err="1" smtClean="0">
                <a:latin typeface="+mn-lt"/>
                <a:sym typeface="Wingdings"/>
              </a:rPr>
              <a:t>Number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of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available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servers</a:t>
            </a:r>
            <a:endParaRPr lang="de-DE" dirty="0">
              <a:latin typeface="+mn-lt"/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de-DE" dirty="0" smtClean="0">
                <a:latin typeface="+mn-lt"/>
                <a:sym typeface="Wingdings"/>
              </a:rPr>
              <a:t>Storage </a:t>
            </a:r>
            <a:r>
              <a:rPr lang="de-DE" dirty="0" err="1" smtClean="0">
                <a:latin typeface="+mn-lt"/>
                <a:sym typeface="Wingdings"/>
              </a:rPr>
              <a:t>load</a:t>
            </a:r>
            <a:endParaRPr lang="de-DE" dirty="0" smtClean="0">
              <a:latin typeface="+mn-lt"/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de-DE" dirty="0" smtClean="0">
                <a:latin typeface="+mn-lt"/>
                <a:sym typeface="Wingdings"/>
              </a:rPr>
              <a:t>Trade-off </a:t>
            </a:r>
            <a:r>
              <a:rPr lang="de-DE" dirty="0" err="1" smtClean="0">
                <a:latin typeface="+mn-lt"/>
                <a:sym typeface="Wingdings"/>
              </a:rPr>
              <a:t>with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other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criteria</a:t>
            </a:r>
            <a:endParaRPr lang="de-DE" dirty="0" smtClean="0">
              <a:latin typeface="+mn-lt"/>
              <a:sym typeface="Wingdings"/>
            </a:endParaRPr>
          </a:p>
          <a:p>
            <a:endParaRPr lang="de-DE" dirty="0">
              <a:latin typeface="+mn-lt"/>
              <a:sym typeface="Wingdings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j-lt"/>
              </a:rPr>
              <a:t>Future </a:t>
            </a:r>
            <a:r>
              <a:rPr lang="de-DE" dirty="0" err="1" smtClean="0">
                <a:latin typeface="+mj-lt"/>
              </a:rPr>
              <a:t>work</a:t>
            </a:r>
            <a:endParaRPr lang="en-US" dirty="0">
              <a:latin typeface="+mj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Verdana"/>
              </a:rPr>
              <a:t>Oksana Kulyk | </a:t>
            </a:r>
            <a:r>
              <a:rPr lang="en-US" dirty="0">
                <a:cs typeface="Verdana"/>
              </a:rPr>
              <a:t>Voting - FC 2016 Workshop</a:t>
            </a:r>
            <a:endParaRPr lang="en-US" dirty="0" smtClean="0">
              <a:cs typeface="Verdana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7466FE1-DE63-4CE7-A4A8-DE1B75E395FC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19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Proposal: Decision support system</a:t>
            </a:r>
            <a:endParaRPr lang="en-US" dirty="0">
              <a:latin typeface="+mj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Verdana"/>
              </a:rPr>
              <a:t>Oksana Kulyk | </a:t>
            </a:r>
            <a:r>
              <a:rPr lang="en-US" dirty="0">
                <a:cs typeface="Verdana"/>
              </a:rPr>
              <a:t>Voting - FC 2016 Workshop</a:t>
            </a:r>
            <a:endParaRPr lang="en-US" dirty="0" smtClean="0">
              <a:cs typeface="Verdana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7466FE1-DE63-4CE7-A4A8-DE1B75E395F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Rechteck 5"/>
          <p:cNvSpPr/>
          <p:nvPr/>
        </p:nvSpPr>
        <p:spPr>
          <a:xfrm>
            <a:off x="5532041" y="2024311"/>
            <a:ext cx="2016919" cy="33489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dirty="0" smtClean="0">
                <a:solidFill>
                  <a:srgbClr val="000000"/>
                </a:solidFill>
              </a:rPr>
              <a:t>Module </a:t>
            </a:r>
            <a:r>
              <a:rPr lang="de-DE" dirty="0">
                <a:solidFill>
                  <a:srgbClr val="000000"/>
                </a:solidFill>
              </a:rPr>
              <a:t>D</a:t>
            </a:r>
            <a:r>
              <a:rPr lang="de-DE" dirty="0" smtClean="0">
                <a:solidFill>
                  <a:srgbClr val="000000"/>
                </a:solidFill>
              </a:rPr>
              <a:t>atabase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4379913" y="2852936"/>
            <a:ext cx="2376264" cy="2304256"/>
          </a:xfrm>
          <a:prstGeom prst="roundRect">
            <a:avLst/>
          </a:prstGeom>
          <a:solidFill>
            <a:srgbClr val="D4DFEF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Decision</a:t>
            </a:r>
            <a:r>
              <a:rPr lang="de-DE" dirty="0" smtClean="0">
                <a:solidFill>
                  <a:schemeClr val="tx1"/>
                </a:solidFill>
              </a:rPr>
              <a:t> Support System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12" name="Gruppierung 11"/>
          <p:cNvGrpSpPr/>
          <p:nvPr/>
        </p:nvGrpSpPr>
        <p:grpSpPr>
          <a:xfrm>
            <a:off x="563489" y="3059668"/>
            <a:ext cx="3816424" cy="369332"/>
            <a:chOff x="563489" y="3059668"/>
            <a:chExt cx="3816424" cy="369332"/>
          </a:xfrm>
        </p:grpSpPr>
        <p:cxnSp>
          <p:nvCxnSpPr>
            <p:cNvPr id="10" name="Gerade Verbindung mit Pfeil 9"/>
            <p:cNvCxnSpPr/>
            <p:nvPr/>
          </p:nvCxnSpPr>
          <p:spPr>
            <a:xfrm>
              <a:off x="563489" y="3429000"/>
              <a:ext cx="381642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feld 12"/>
            <p:cNvSpPr txBox="1"/>
            <p:nvPr/>
          </p:nvSpPr>
          <p:spPr>
            <a:xfrm>
              <a:off x="563489" y="3059668"/>
              <a:ext cx="38079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>
                  <a:latin typeface="+mn-lt"/>
                </a:rPr>
                <a:t>Specification</a:t>
              </a:r>
              <a:r>
                <a:rPr lang="de-DE" dirty="0" smtClean="0">
                  <a:latin typeface="+mn-lt"/>
                </a:rPr>
                <a:t> </a:t>
              </a:r>
              <a:r>
                <a:rPr lang="de-DE" dirty="0" err="1" smtClean="0">
                  <a:latin typeface="+mn-lt"/>
                </a:rPr>
                <a:t>of</a:t>
              </a:r>
              <a:r>
                <a:rPr lang="de-DE" dirty="0" smtClean="0">
                  <a:latin typeface="+mn-lt"/>
                </a:rPr>
                <a:t> </a:t>
              </a:r>
              <a:r>
                <a:rPr lang="de-DE" dirty="0" err="1" smtClean="0">
                  <a:latin typeface="+mn-lt"/>
                </a:rPr>
                <a:t>election</a:t>
              </a:r>
              <a:r>
                <a:rPr lang="de-DE" dirty="0" smtClean="0">
                  <a:latin typeface="+mn-lt"/>
                </a:rPr>
                <a:t> </a:t>
              </a:r>
              <a:r>
                <a:rPr lang="de-DE" dirty="0" err="1" smtClean="0">
                  <a:latin typeface="+mn-lt"/>
                </a:rPr>
                <a:t>setting</a:t>
              </a:r>
              <a:endParaRPr lang="de-DE" dirty="0">
                <a:latin typeface="+mn-lt"/>
              </a:endParaRPr>
            </a:p>
          </p:txBody>
        </p:sp>
      </p:grpSp>
      <p:grpSp>
        <p:nvGrpSpPr>
          <p:cNvPr id="14" name="Gruppierung 13"/>
          <p:cNvGrpSpPr/>
          <p:nvPr/>
        </p:nvGrpSpPr>
        <p:grpSpPr>
          <a:xfrm>
            <a:off x="563489" y="3790781"/>
            <a:ext cx="3816424" cy="646331"/>
            <a:chOff x="563489" y="3790781"/>
            <a:chExt cx="3816424" cy="646331"/>
          </a:xfrm>
        </p:grpSpPr>
        <p:cxnSp>
          <p:nvCxnSpPr>
            <p:cNvPr id="15" name="Gerade Verbindung mit Pfeil 14"/>
            <p:cNvCxnSpPr/>
            <p:nvPr/>
          </p:nvCxnSpPr>
          <p:spPr>
            <a:xfrm flipH="1">
              <a:off x="563489" y="4437112"/>
              <a:ext cx="381642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feld 15"/>
            <p:cNvSpPr txBox="1"/>
            <p:nvPr/>
          </p:nvSpPr>
          <p:spPr>
            <a:xfrm>
              <a:off x="1259632" y="3790781"/>
              <a:ext cx="22992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>
                  <a:latin typeface="+mn-lt"/>
                </a:rPr>
                <a:t>E-</a:t>
              </a:r>
              <a:r>
                <a:rPr lang="de-DE" dirty="0" err="1">
                  <a:latin typeface="+mn-lt"/>
                </a:rPr>
                <a:t>v</a:t>
              </a:r>
              <a:r>
                <a:rPr lang="de-DE" dirty="0" err="1" smtClean="0">
                  <a:latin typeface="+mn-lt"/>
                </a:rPr>
                <a:t>oting</a:t>
              </a:r>
              <a:r>
                <a:rPr lang="de-DE" dirty="0" smtClean="0">
                  <a:latin typeface="+mn-lt"/>
                </a:rPr>
                <a:t> </a:t>
              </a:r>
              <a:r>
                <a:rPr lang="de-DE" dirty="0" err="1" smtClean="0">
                  <a:latin typeface="+mn-lt"/>
                </a:rPr>
                <a:t>protocols</a:t>
              </a:r>
              <a:r>
                <a:rPr lang="de-DE" dirty="0" smtClean="0">
                  <a:latin typeface="+mn-lt"/>
                </a:rPr>
                <a:t> </a:t>
              </a:r>
            </a:p>
            <a:p>
              <a:r>
                <a:rPr lang="de-DE" dirty="0" err="1" smtClean="0">
                  <a:latin typeface="+mn-lt"/>
                </a:rPr>
                <a:t>comparison</a:t>
              </a:r>
              <a:r>
                <a:rPr lang="de-DE" dirty="0" smtClean="0">
                  <a:latin typeface="+mn-lt"/>
                </a:rPr>
                <a:t> </a:t>
              </a:r>
              <a:r>
                <a:rPr lang="de-DE" dirty="0" err="1" smtClean="0">
                  <a:latin typeface="+mn-lt"/>
                </a:rPr>
                <a:t>result</a:t>
              </a:r>
              <a:endParaRPr lang="de-DE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723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50825" y="1592263"/>
            <a:ext cx="8785671" cy="4500562"/>
          </a:xfrm>
        </p:spPr>
        <p:txBody>
          <a:bodyPr/>
          <a:lstStyle/>
          <a:p>
            <a:r>
              <a:rPr lang="en-US" dirty="0" smtClean="0">
                <a:latin typeface="+mn-lt"/>
                <a:sym typeface="Wingdings"/>
              </a:rPr>
              <a:t>Many e-voting protocols exist, </a:t>
            </a:r>
            <a:r>
              <a:rPr lang="en-US" dirty="0" smtClean="0">
                <a:solidFill>
                  <a:schemeClr val="accent2"/>
                </a:solidFill>
                <a:latin typeface="+mn-lt"/>
                <a:sym typeface="Wingdings"/>
              </a:rPr>
              <a:t>focus on mix net and </a:t>
            </a:r>
            <a:br>
              <a:rPr lang="en-US" dirty="0" smtClean="0">
                <a:solidFill>
                  <a:schemeClr val="accent2"/>
                </a:solidFill>
                <a:latin typeface="+mn-lt"/>
                <a:sym typeface="Wingdings"/>
              </a:rPr>
            </a:br>
            <a:r>
              <a:rPr lang="en-US" dirty="0" smtClean="0">
                <a:solidFill>
                  <a:schemeClr val="accent2"/>
                </a:solidFill>
                <a:latin typeface="+mn-lt"/>
                <a:sym typeface="Wingdings"/>
              </a:rPr>
              <a:t>		                </a:t>
            </a:r>
            <a:r>
              <a:rPr lang="en-US" sz="2000" dirty="0" smtClean="0">
                <a:solidFill>
                  <a:schemeClr val="accent2"/>
                </a:solidFill>
                <a:latin typeface="+mn-lt"/>
                <a:sym typeface="Wingdings"/>
              </a:rPr>
              <a:t>   </a:t>
            </a:r>
            <a:r>
              <a:rPr lang="en-US" dirty="0" smtClean="0">
                <a:solidFill>
                  <a:schemeClr val="accent2"/>
                </a:solidFill>
                <a:latin typeface="+mn-lt"/>
                <a:sym typeface="Wingdings"/>
              </a:rPr>
              <a:t>homomorphic tallying based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+mn-lt"/>
                <a:sym typeface="Wingdings"/>
              </a:rPr>
              <a:t>Election settings widely differ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+mn-lt"/>
                <a:sym typeface="Wingdings"/>
              </a:rPr>
              <a:t>Different security requirements</a:t>
            </a:r>
          </a:p>
          <a:p>
            <a:pPr lvl="1"/>
            <a:r>
              <a:rPr lang="en-US" dirty="0" smtClean="0">
                <a:latin typeface="+mn-lt"/>
                <a:sym typeface="Wingdings"/>
              </a:rPr>
              <a:t>Different non-security requirements,</a:t>
            </a:r>
            <a:r>
              <a:rPr lang="en-US" dirty="0" smtClean="0">
                <a:solidFill>
                  <a:schemeClr val="accent2"/>
                </a:solidFill>
                <a:latin typeface="+mn-lt"/>
                <a:sym typeface="Wingdings"/>
              </a:rPr>
              <a:t> focus on efficiency 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+mn-lt"/>
                <a:sym typeface="Wingdings"/>
              </a:rPr>
              <a:t>Different ballots, voting rules, and number of voters</a:t>
            </a:r>
          </a:p>
          <a:p>
            <a:pPr lvl="1"/>
            <a:endParaRPr lang="en-US" dirty="0" smtClean="0">
              <a:solidFill>
                <a:schemeClr val="bg1">
                  <a:lumMod val="75000"/>
                </a:schemeClr>
              </a:solidFill>
              <a:latin typeface="+mn-lt"/>
              <a:sym typeface="Wingdings"/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  <a:sym typeface="Wingdings"/>
              </a:rPr>
              <a:t>No „one-size-fits-all“ solution</a:t>
            </a:r>
          </a:p>
          <a:p>
            <a:pPr marL="0" indent="0">
              <a:buNone/>
            </a:pPr>
            <a:endParaRPr lang="en-US" dirty="0" smtClean="0">
              <a:latin typeface="+mn-lt"/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latin typeface="+mn-lt"/>
                <a:sym typeface="Wingdings" panose="05000000000000000000" pitchFamily="2" charset="2"/>
              </a:rPr>
              <a:t> Research question: H</a:t>
            </a:r>
            <a:r>
              <a:rPr lang="en-US" dirty="0" smtClean="0">
                <a:latin typeface="+mn-lt"/>
                <a:sym typeface="Wingdings"/>
              </a:rPr>
              <a:t>ow to choose the most </a:t>
            </a:r>
            <a:br>
              <a:rPr lang="en-US" dirty="0" smtClean="0">
                <a:latin typeface="+mn-lt"/>
                <a:sym typeface="Wingdings"/>
              </a:rPr>
            </a:br>
            <a:r>
              <a:rPr lang="en-US" dirty="0" smtClean="0">
                <a:latin typeface="+mn-lt"/>
                <a:sym typeface="Wingdings"/>
              </a:rPr>
              <a:t>    appropriate one?</a:t>
            </a:r>
            <a:endParaRPr lang="en-US" dirty="0" smtClean="0">
              <a:latin typeface="+mn-lt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j-lt"/>
              </a:rPr>
              <a:t>Focus </a:t>
            </a:r>
            <a:r>
              <a:rPr lang="de-DE" dirty="0" err="1" smtClean="0">
                <a:latin typeface="+mj-lt"/>
              </a:rPr>
              <a:t>of</a:t>
            </a:r>
            <a:r>
              <a:rPr lang="de-DE" dirty="0" smtClean="0">
                <a:latin typeface="+mj-lt"/>
              </a:rPr>
              <a:t> </a:t>
            </a:r>
            <a:r>
              <a:rPr lang="de-DE" dirty="0" err="1" smtClean="0">
                <a:latin typeface="+mj-lt"/>
              </a:rPr>
              <a:t>this</a:t>
            </a:r>
            <a:r>
              <a:rPr lang="de-DE" dirty="0" smtClean="0">
                <a:latin typeface="+mj-lt"/>
              </a:rPr>
              <a:t> </a:t>
            </a:r>
            <a:r>
              <a:rPr lang="de-DE" dirty="0" err="1" smtClean="0">
                <a:latin typeface="+mj-lt"/>
              </a:rPr>
              <a:t>paper</a:t>
            </a:r>
            <a:endParaRPr lang="en-US" dirty="0">
              <a:latin typeface="+mj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Verdana"/>
              </a:rPr>
              <a:t>Oksana Kulyk | </a:t>
            </a:r>
            <a:r>
              <a:rPr lang="en-US" dirty="0">
                <a:cs typeface="Verdana"/>
              </a:rPr>
              <a:t>Voting - FC 2016 Workshop</a:t>
            </a:r>
            <a:endParaRPr lang="en-US" dirty="0" smtClean="0">
              <a:cs typeface="Verdana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7466FE1-DE63-4CE7-A4A8-DE1B75E395F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0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ihandform 14"/>
          <p:cNvSpPr/>
          <p:nvPr/>
        </p:nvSpPr>
        <p:spPr>
          <a:xfrm>
            <a:off x="334677" y="4388163"/>
            <a:ext cx="702098" cy="697153"/>
          </a:xfrm>
          <a:custGeom>
            <a:avLst/>
            <a:gdLst>
              <a:gd name="connsiteX0" fmla="*/ 0 w 702098"/>
              <a:gd name="connsiteY0" fmla="*/ 69715 h 697153"/>
              <a:gd name="connsiteX1" fmla="*/ 69715 w 702098"/>
              <a:gd name="connsiteY1" fmla="*/ 0 h 697153"/>
              <a:gd name="connsiteX2" fmla="*/ 632383 w 702098"/>
              <a:gd name="connsiteY2" fmla="*/ 0 h 697153"/>
              <a:gd name="connsiteX3" fmla="*/ 702098 w 702098"/>
              <a:gd name="connsiteY3" fmla="*/ 69715 h 697153"/>
              <a:gd name="connsiteX4" fmla="*/ 702098 w 702098"/>
              <a:gd name="connsiteY4" fmla="*/ 627438 h 697153"/>
              <a:gd name="connsiteX5" fmla="*/ 632383 w 702098"/>
              <a:gd name="connsiteY5" fmla="*/ 697153 h 697153"/>
              <a:gd name="connsiteX6" fmla="*/ 69715 w 702098"/>
              <a:gd name="connsiteY6" fmla="*/ 697153 h 697153"/>
              <a:gd name="connsiteX7" fmla="*/ 0 w 702098"/>
              <a:gd name="connsiteY7" fmla="*/ 627438 h 697153"/>
              <a:gd name="connsiteX8" fmla="*/ 0 w 702098"/>
              <a:gd name="connsiteY8" fmla="*/ 69715 h 697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2098" h="697153">
                <a:moveTo>
                  <a:pt x="0" y="69715"/>
                </a:moveTo>
                <a:cubicBezTo>
                  <a:pt x="0" y="31212"/>
                  <a:pt x="31212" y="0"/>
                  <a:pt x="69715" y="0"/>
                </a:cubicBezTo>
                <a:lnTo>
                  <a:pt x="632383" y="0"/>
                </a:lnTo>
                <a:cubicBezTo>
                  <a:pt x="670886" y="0"/>
                  <a:pt x="702098" y="31212"/>
                  <a:pt x="702098" y="69715"/>
                </a:cubicBezTo>
                <a:lnTo>
                  <a:pt x="702098" y="627438"/>
                </a:lnTo>
                <a:cubicBezTo>
                  <a:pt x="702098" y="665941"/>
                  <a:pt x="670886" y="697153"/>
                  <a:pt x="632383" y="697153"/>
                </a:cubicBezTo>
                <a:lnTo>
                  <a:pt x="69715" y="697153"/>
                </a:lnTo>
                <a:cubicBezTo>
                  <a:pt x="31212" y="697153"/>
                  <a:pt x="0" y="665941"/>
                  <a:pt x="0" y="627438"/>
                </a:cubicBezTo>
                <a:lnTo>
                  <a:pt x="0" y="6971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344" tIns="85344" rIns="85344" bIns="278104" numCol="1" spcCol="1270" anchor="t" anchorCtr="0">
            <a:noAutofit/>
          </a:bodyPr>
          <a:lstStyle/>
          <a:p>
            <a:pPr lvl="0" algn="l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200" kern="1200" baseline="0" smtClean="0"/>
              <a:t>Setup</a:t>
            </a:r>
            <a:endParaRPr lang="de-DE" sz="1200" kern="1200"/>
          </a:p>
        </p:txBody>
      </p:sp>
      <p:sp>
        <p:nvSpPr>
          <p:cNvPr id="20" name="Freihandform 19"/>
          <p:cNvSpPr/>
          <p:nvPr/>
        </p:nvSpPr>
        <p:spPr>
          <a:xfrm>
            <a:off x="254808" y="4852932"/>
            <a:ext cx="1459845" cy="928800"/>
          </a:xfrm>
          <a:custGeom>
            <a:avLst/>
            <a:gdLst>
              <a:gd name="connsiteX0" fmla="*/ 0 w 1459845"/>
              <a:gd name="connsiteY0" fmla="*/ 92880 h 928800"/>
              <a:gd name="connsiteX1" fmla="*/ 92880 w 1459845"/>
              <a:gd name="connsiteY1" fmla="*/ 0 h 928800"/>
              <a:gd name="connsiteX2" fmla="*/ 1366965 w 1459845"/>
              <a:gd name="connsiteY2" fmla="*/ 0 h 928800"/>
              <a:gd name="connsiteX3" fmla="*/ 1459845 w 1459845"/>
              <a:gd name="connsiteY3" fmla="*/ 92880 h 928800"/>
              <a:gd name="connsiteX4" fmla="*/ 1459845 w 1459845"/>
              <a:gd name="connsiteY4" fmla="*/ 835920 h 928800"/>
              <a:gd name="connsiteX5" fmla="*/ 1366965 w 1459845"/>
              <a:gd name="connsiteY5" fmla="*/ 928800 h 928800"/>
              <a:gd name="connsiteX6" fmla="*/ 92880 w 1459845"/>
              <a:gd name="connsiteY6" fmla="*/ 928800 h 928800"/>
              <a:gd name="connsiteX7" fmla="*/ 0 w 1459845"/>
              <a:gd name="connsiteY7" fmla="*/ 835920 h 928800"/>
              <a:gd name="connsiteX8" fmla="*/ 0 w 1459845"/>
              <a:gd name="connsiteY8" fmla="*/ 92880 h 9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9845" h="928800">
                <a:moveTo>
                  <a:pt x="0" y="92880"/>
                </a:moveTo>
                <a:cubicBezTo>
                  <a:pt x="0" y="41584"/>
                  <a:pt x="41584" y="0"/>
                  <a:pt x="92880" y="0"/>
                </a:cubicBezTo>
                <a:lnTo>
                  <a:pt x="1366965" y="0"/>
                </a:lnTo>
                <a:cubicBezTo>
                  <a:pt x="1418261" y="0"/>
                  <a:pt x="1459845" y="41584"/>
                  <a:pt x="1459845" y="92880"/>
                </a:cubicBezTo>
                <a:lnTo>
                  <a:pt x="1459845" y="835920"/>
                </a:lnTo>
                <a:cubicBezTo>
                  <a:pt x="1459845" y="887216"/>
                  <a:pt x="1418261" y="928800"/>
                  <a:pt x="1366965" y="928800"/>
                </a:cubicBezTo>
                <a:lnTo>
                  <a:pt x="92880" y="928800"/>
                </a:lnTo>
                <a:cubicBezTo>
                  <a:pt x="41584" y="928800"/>
                  <a:pt x="0" y="887216"/>
                  <a:pt x="0" y="835920"/>
                </a:cubicBezTo>
                <a:lnTo>
                  <a:pt x="0" y="92880"/>
                </a:lnTo>
                <a:close/>
              </a:path>
            </a:pathLst>
          </a:custGeom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2548" tIns="112548" rIns="112548" bIns="112548" numCol="1" spcCol="1270" anchor="t" anchorCtr="0">
            <a:noAutofit/>
          </a:bodyPr>
          <a:lstStyle/>
          <a:p>
            <a:pPr marL="114300" lvl="1" indent="-114300" algn="l" defTabSz="5334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de-DE" sz="1200" kern="1200" smtClean="0"/>
              <a:t>Election key generation</a:t>
            </a:r>
            <a:endParaRPr lang="de-DE" sz="1200" kern="1200"/>
          </a:p>
          <a:p>
            <a:pPr marL="114300" lvl="1" indent="-114300" algn="l" defTabSz="5334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de-DE" sz="1200" kern="1200" dirty="0" err="1" smtClean="0"/>
              <a:t>Pre-computations</a:t>
            </a:r>
            <a:endParaRPr lang="de-DE" sz="1200" kern="1200" dirty="0"/>
          </a:p>
        </p:txBody>
      </p:sp>
      <p:sp>
        <p:nvSpPr>
          <p:cNvPr id="22" name="Freihandform 21"/>
          <p:cNvSpPr/>
          <p:nvPr/>
        </p:nvSpPr>
        <p:spPr>
          <a:xfrm>
            <a:off x="1352801" y="4438818"/>
            <a:ext cx="669974" cy="363459"/>
          </a:xfrm>
          <a:custGeom>
            <a:avLst/>
            <a:gdLst>
              <a:gd name="connsiteX0" fmla="*/ 0 w 669974"/>
              <a:gd name="connsiteY0" fmla="*/ 72692 h 363459"/>
              <a:gd name="connsiteX1" fmla="*/ 488245 w 669974"/>
              <a:gd name="connsiteY1" fmla="*/ 72692 h 363459"/>
              <a:gd name="connsiteX2" fmla="*/ 488245 w 669974"/>
              <a:gd name="connsiteY2" fmla="*/ 0 h 363459"/>
              <a:gd name="connsiteX3" fmla="*/ 669974 w 669974"/>
              <a:gd name="connsiteY3" fmla="*/ 181730 h 363459"/>
              <a:gd name="connsiteX4" fmla="*/ 488245 w 669974"/>
              <a:gd name="connsiteY4" fmla="*/ 363459 h 363459"/>
              <a:gd name="connsiteX5" fmla="*/ 488245 w 669974"/>
              <a:gd name="connsiteY5" fmla="*/ 290767 h 363459"/>
              <a:gd name="connsiteX6" fmla="*/ 0 w 669974"/>
              <a:gd name="connsiteY6" fmla="*/ 290767 h 363459"/>
              <a:gd name="connsiteX7" fmla="*/ 0 w 669974"/>
              <a:gd name="connsiteY7" fmla="*/ 72692 h 363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9974" h="363459">
                <a:moveTo>
                  <a:pt x="0" y="72692"/>
                </a:moveTo>
                <a:lnTo>
                  <a:pt x="488245" y="72692"/>
                </a:lnTo>
                <a:lnTo>
                  <a:pt x="488245" y="0"/>
                </a:lnTo>
                <a:lnTo>
                  <a:pt x="669974" y="181730"/>
                </a:lnTo>
                <a:lnTo>
                  <a:pt x="488245" y="363459"/>
                </a:lnTo>
                <a:lnTo>
                  <a:pt x="488245" y="290767"/>
                </a:lnTo>
                <a:lnTo>
                  <a:pt x="0" y="290767"/>
                </a:lnTo>
                <a:lnTo>
                  <a:pt x="0" y="72692"/>
                </a:lnTo>
                <a:close/>
              </a:path>
            </a:pathLst>
          </a:custGeom>
        </p:spPr>
        <p:style>
          <a:lnRef idx="0">
            <a:schemeClr val="accent4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2692" rIns="109038" bIns="72692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1000" kern="1200"/>
          </a:p>
        </p:txBody>
      </p:sp>
      <p:sp>
        <p:nvSpPr>
          <p:cNvPr id="24" name="Freihandform 23"/>
          <p:cNvSpPr/>
          <p:nvPr/>
        </p:nvSpPr>
        <p:spPr>
          <a:xfrm>
            <a:off x="2300878" y="4388163"/>
            <a:ext cx="2358409" cy="697153"/>
          </a:xfrm>
          <a:custGeom>
            <a:avLst/>
            <a:gdLst>
              <a:gd name="connsiteX0" fmla="*/ 0 w 2358409"/>
              <a:gd name="connsiteY0" fmla="*/ 69715 h 697153"/>
              <a:gd name="connsiteX1" fmla="*/ 69715 w 2358409"/>
              <a:gd name="connsiteY1" fmla="*/ 0 h 697153"/>
              <a:gd name="connsiteX2" fmla="*/ 2288694 w 2358409"/>
              <a:gd name="connsiteY2" fmla="*/ 0 h 697153"/>
              <a:gd name="connsiteX3" fmla="*/ 2358409 w 2358409"/>
              <a:gd name="connsiteY3" fmla="*/ 69715 h 697153"/>
              <a:gd name="connsiteX4" fmla="*/ 2358409 w 2358409"/>
              <a:gd name="connsiteY4" fmla="*/ 627438 h 697153"/>
              <a:gd name="connsiteX5" fmla="*/ 2288694 w 2358409"/>
              <a:gd name="connsiteY5" fmla="*/ 697153 h 697153"/>
              <a:gd name="connsiteX6" fmla="*/ 69715 w 2358409"/>
              <a:gd name="connsiteY6" fmla="*/ 697153 h 697153"/>
              <a:gd name="connsiteX7" fmla="*/ 0 w 2358409"/>
              <a:gd name="connsiteY7" fmla="*/ 627438 h 697153"/>
              <a:gd name="connsiteX8" fmla="*/ 0 w 2358409"/>
              <a:gd name="connsiteY8" fmla="*/ 69715 h 697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8409" h="697153">
                <a:moveTo>
                  <a:pt x="0" y="69715"/>
                </a:moveTo>
                <a:cubicBezTo>
                  <a:pt x="0" y="31212"/>
                  <a:pt x="31212" y="0"/>
                  <a:pt x="69715" y="0"/>
                </a:cubicBezTo>
                <a:lnTo>
                  <a:pt x="2288694" y="0"/>
                </a:lnTo>
                <a:cubicBezTo>
                  <a:pt x="2327197" y="0"/>
                  <a:pt x="2358409" y="31212"/>
                  <a:pt x="2358409" y="69715"/>
                </a:cubicBezTo>
                <a:lnTo>
                  <a:pt x="2358409" y="627438"/>
                </a:lnTo>
                <a:cubicBezTo>
                  <a:pt x="2358409" y="665941"/>
                  <a:pt x="2327197" y="697153"/>
                  <a:pt x="2288694" y="697153"/>
                </a:cubicBezTo>
                <a:lnTo>
                  <a:pt x="69715" y="697153"/>
                </a:lnTo>
                <a:cubicBezTo>
                  <a:pt x="31212" y="697153"/>
                  <a:pt x="0" y="665941"/>
                  <a:pt x="0" y="627438"/>
                </a:cubicBezTo>
                <a:lnTo>
                  <a:pt x="0" y="6971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344" tIns="85344" rIns="85344" bIns="278104" numCol="1" spcCol="1270" anchor="t" anchorCtr="0">
            <a:noAutofit/>
          </a:bodyPr>
          <a:lstStyle/>
          <a:p>
            <a:pPr lvl="0" algn="l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200" kern="1200" baseline="0" smtClean="0"/>
              <a:t>Vote casting</a:t>
            </a:r>
            <a:endParaRPr lang="de-DE" sz="1200" kern="1200"/>
          </a:p>
        </p:txBody>
      </p:sp>
      <p:sp>
        <p:nvSpPr>
          <p:cNvPr id="25" name="Freihandform 24"/>
          <p:cNvSpPr/>
          <p:nvPr/>
        </p:nvSpPr>
        <p:spPr>
          <a:xfrm>
            <a:off x="2413823" y="4852932"/>
            <a:ext cx="2095187" cy="1256605"/>
          </a:xfrm>
          <a:custGeom>
            <a:avLst/>
            <a:gdLst>
              <a:gd name="connsiteX0" fmla="*/ 0 w 1459845"/>
              <a:gd name="connsiteY0" fmla="*/ 92880 h 928800"/>
              <a:gd name="connsiteX1" fmla="*/ 92880 w 1459845"/>
              <a:gd name="connsiteY1" fmla="*/ 0 h 928800"/>
              <a:gd name="connsiteX2" fmla="*/ 1366965 w 1459845"/>
              <a:gd name="connsiteY2" fmla="*/ 0 h 928800"/>
              <a:gd name="connsiteX3" fmla="*/ 1459845 w 1459845"/>
              <a:gd name="connsiteY3" fmla="*/ 92880 h 928800"/>
              <a:gd name="connsiteX4" fmla="*/ 1459845 w 1459845"/>
              <a:gd name="connsiteY4" fmla="*/ 835920 h 928800"/>
              <a:gd name="connsiteX5" fmla="*/ 1366965 w 1459845"/>
              <a:gd name="connsiteY5" fmla="*/ 928800 h 928800"/>
              <a:gd name="connsiteX6" fmla="*/ 92880 w 1459845"/>
              <a:gd name="connsiteY6" fmla="*/ 928800 h 928800"/>
              <a:gd name="connsiteX7" fmla="*/ 0 w 1459845"/>
              <a:gd name="connsiteY7" fmla="*/ 835920 h 928800"/>
              <a:gd name="connsiteX8" fmla="*/ 0 w 1459845"/>
              <a:gd name="connsiteY8" fmla="*/ 92880 h 9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9845" h="928800">
                <a:moveTo>
                  <a:pt x="0" y="92880"/>
                </a:moveTo>
                <a:cubicBezTo>
                  <a:pt x="0" y="41584"/>
                  <a:pt x="41584" y="0"/>
                  <a:pt x="92880" y="0"/>
                </a:cubicBezTo>
                <a:lnTo>
                  <a:pt x="1366965" y="0"/>
                </a:lnTo>
                <a:cubicBezTo>
                  <a:pt x="1418261" y="0"/>
                  <a:pt x="1459845" y="41584"/>
                  <a:pt x="1459845" y="92880"/>
                </a:cubicBezTo>
                <a:lnTo>
                  <a:pt x="1459845" y="835920"/>
                </a:lnTo>
                <a:cubicBezTo>
                  <a:pt x="1459845" y="887216"/>
                  <a:pt x="1418261" y="928800"/>
                  <a:pt x="1366965" y="928800"/>
                </a:cubicBezTo>
                <a:lnTo>
                  <a:pt x="92880" y="928800"/>
                </a:lnTo>
                <a:cubicBezTo>
                  <a:pt x="41584" y="928800"/>
                  <a:pt x="0" y="887216"/>
                  <a:pt x="0" y="835920"/>
                </a:cubicBezTo>
                <a:lnTo>
                  <a:pt x="0" y="92880"/>
                </a:lnTo>
                <a:close/>
              </a:path>
            </a:pathLst>
          </a:custGeom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2548" tIns="112548" rIns="112548" bIns="112548" numCol="1" spcCol="1270" anchor="t" anchorCtr="0">
            <a:noAutofit/>
          </a:bodyPr>
          <a:lstStyle/>
          <a:p>
            <a:pPr marL="114300" lvl="1" indent="-114300" algn="l" defTabSz="5334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de-DE" sz="1200" kern="1200" dirty="0" smtClean="0"/>
              <a:t>Encryption (Client) </a:t>
            </a:r>
            <a:endParaRPr lang="de-DE" sz="1200" kern="1200" dirty="0"/>
          </a:p>
          <a:p>
            <a:pPr marL="114300" lvl="1" indent="-114300" algn="l" defTabSz="5334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de-DE" sz="1200" kern="1200" dirty="0" smtClean="0"/>
              <a:t>Well-</a:t>
            </a:r>
            <a:r>
              <a:rPr lang="de-DE" sz="1200" kern="1200" dirty="0" err="1" smtClean="0"/>
              <a:t>formedness</a:t>
            </a:r>
            <a:r>
              <a:rPr lang="de-DE" sz="1200" kern="1200" dirty="0" smtClean="0"/>
              <a:t> </a:t>
            </a:r>
            <a:r>
              <a:rPr lang="de-DE" sz="1200" kern="1200" dirty="0" err="1" smtClean="0"/>
              <a:t>proof</a:t>
            </a:r>
            <a:r>
              <a:rPr lang="de-DE" sz="1200" kern="1200" dirty="0" smtClean="0"/>
              <a:t> (Client)</a:t>
            </a:r>
          </a:p>
          <a:p>
            <a:pPr marL="114300" lvl="1" indent="-114300" algn="l" defTabSz="5334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de-DE" sz="1200" kern="1200" dirty="0" smtClean="0"/>
          </a:p>
          <a:p>
            <a:pPr marL="114300" lvl="1" indent="-114300" algn="l" defTabSz="5334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de-DE" sz="1200" dirty="0" err="1" smtClean="0"/>
              <a:t>Verify</a:t>
            </a:r>
            <a:r>
              <a:rPr lang="de-DE" sz="1200" dirty="0" smtClean="0"/>
              <a:t> </a:t>
            </a:r>
            <a:r>
              <a:rPr lang="de-DE" sz="1200" dirty="0" err="1" smtClean="0"/>
              <a:t>proofs</a:t>
            </a:r>
            <a:r>
              <a:rPr lang="de-DE" sz="1200" dirty="0" smtClean="0"/>
              <a:t> (Server)</a:t>
            </a:r>
            <a:endParaRPr lang="de-DE" sz="1200" kern="1200" dirty="0"/>
          </a:p>
        </p:txBody>
      </p:sp>
      <p:sp>
        <p:nvSpPr>
          <p:cNvPr id="26" name="Freihandform 25"/>
          <p:cNvSpPr/>
          <p:nvPr/>
        </p:nvSpPr>
        <p:spPr>
          <a:xfrm rot="21599824">
            <a:off x="4770196" y="4438739"/>
            <a:ext cx="380999" cy="363459"/>
          </a:xfrm>
          <a:custGeom>
            <a:avLst/>
            <a:gdLst>
              <a:gd name="connsiteX0" fmla="*/ 0 w 380999"/>
              <a:gd name="connsiteY0" fmla="*/ 72692 h 363459"/>
              <a:gd name="connsiteX1" fmla="*/ 199270 w 380999"/>
              <a:gd name="connsiteY1" fmla="*/ 72692 h 363459"/>
              <a:gd name="connsiteX2" fmla="*/ 199270 w 380999"/>
              <a:gd name="connsiteY2" fmla="*/ 0 h 363459"/>
              <a:gd name="connsiteX3" fmla="*/ 380999 w 380999"/>
              <a:gd name="connsiteY3" fmla="*/ 181730 h 363459"/>
              <a:gd name="connsiteX4" fmla="*/ 199270 w 380999"/>
              <a:gd name="connsiteY4" fmla="*/ 363459 h 363459"/>
              <a:gd name="connsiteX5" fmla="*/ 199270 w 380999"/>
              <a:gd name="connsiteY5" fmla="*/ 290767 h 363459"/>
              <a:gd name="connsiteX6" fmla="*/ 0 w 380999"/>
              <a:gd name="connsiteY6" fmla="*/ 290767 h 363459"/>
              <a:gd name="connsiteX7" fmla="*/ 0 w 380999"/>
              <a:gd name="connsiteY7" fmla="*/ 72692 h 363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0999" h="363459">
                <a:moveTo>
                  <a:pt x="0" y="72692"/>
                </a:moveTo>
                <a:lnTo>
                  <a:pt x="199270" y="72692"/>
                </a:lnTo>
                <a:lnTo>
                  <a:pt x="199270" y="0"/>
                </a:lnTo>
                <a:lnTo>
                  <a:pt x="380999" y="181730"/>
                </a:lnTo>
                <a:lnTo>
                  <a:pt x="199270" y="363459"/>
                </a:lnTo>
                <a:lnTo>
                  <a:pt x="199270" y="290767"/>
                </a:lnTo>
                <a:lnTo>
                  <a:pt x="0" y="290767"/>
                </a:lnTo>
                <a:lnTo>
                  <a:pt x="0" y="72692"/>
                </a:lnTo>
                <a:close/>
              </a:path>
            </a:pathLst>
          </a:custGeom>
        </p:spPr>
        <p:style>
          <a:lnRef idx="0">
            <a:schemeClr val="accent4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72692" rIns="109038" bIns="72691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1000" kern="1200"/>
          </a:p>
        </p:txBody>
      </p:sp>
      <p:sp>
        <p:nvSpPr>
          <p:cNvPr id="27" name="Freihandform 26"/>
          <p:cNvSpPr/>
          <p:nvPr/>
        </p:nvSpPr>
        <p:spPr>
          <a:xfrm>
            <a:off x="5220014" y="4388031"/>
            <a:ext cx="1692082" cy="697153"/>
          </a:xfrm>
          <a:custGeom>
            <a:avLst/>
            <a:gdLst>
              <a:gd name="connsiteX0" fmla="*/ 0 w 1354079"/>
              <a:gd name="connsiteY0" fmla="*/ 69715 h 697153"/>
              <a:gd name="connsiteX1" fmla="*/ 69715 w 1354079"/>
              <a:gd name="connsiteY1" fmla="*/ 0 h 697153"/>
              <a:gd name="connsiteX2" fmla="*/ 1284364 w 1354079"/>
              <a:gd name="connsiteY2" fmla="*/ 0 h 697153"/>
              <a:gd name="connsiteX3" fmla="*/ 1354079 w 1354079"/>
              <a:gd name="connsiteY3" fmla="*/ 69715 h 697153"/>
              <a:gd name="connsiteX4" fmla="*/ 1354079 w 1354079"/>
              <a:gd name="connsiteY4" fmla="*/ 627438 h 697153"/>
              <a:gd name="connsiteX5" fmla="*/ 1284364 w 1354079"/>
              <a:gd name="connsiteY5" fmla="*/ 697153 h 697153"/>
              <a:gd name="connsiteX6" fmla="*/ 69715 w 1354079"/>
              <a:gd name="connsiteY6" fmla="*/ 697153 h 697153"/>
              <a:gd name="connsiteX7" fmla="*/ 0 w 1354079"/>
              <a:gd name="connsiteY7" fmla="*/ 627438 h 697153"/>
              <a:gd name="connsiteX8" fmla="*/ 0 w 1354079"/>
              <a:gd name="connsiteY8" fmla="*/ 69715 h 697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4079" h="697153">
                <a:moveTo>
                  <a:pt x="0" y="69715"/>
                </a:moveTo>
                <a:cubicBezTo>
                  <a:pt x="0" y="31212"/>
                  <a:pt x="31212" y="0"/>
                  <a:pt x="69715" y="0"/>
                </a:cubicBezTo>
                <a:lnTo>
                  <a:pt x="1284364" y="0"/>
                </a:lnTo>
                <a:cubicBezTo>
                  <a:pt x="1322867" y="0"/>
                  <a:pt x="1354079" y="31212"/>
                  <a:pt x="1354079" y="69715"/>
                </a:cubicBezTo>
                <a:lnTo>
                  <a:pt x="1354079" y="627438"/>
                </a:lnTo>
                <a:cubicBezTo>
                  <a:pt x="1354079" y="665941"/>
                  <a:pt x="1322867" y="697153"/>
                  <a:pt x="1284364" y="697153"/>
                </a:cubicBezTo>
                <a:lnTo>
                  <a:pt x="69715" y="697153"/>
                </a:lnTo>
                <a:cubicBezTo>
                  <a:pt x="31212" y="697153"/>
                  <a:pt x="0" y="665941"/>
                  <a:pt x="0" y="627438"/>
                </a:cubicBezTo>
                <a:lnTo>
                  <a:pt x="0" y="6971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344" tIns="85344" rIns="85344" bIns="278104" numCol="1" spcCol="1270" anchor="t" anchorCtr="0">
            <a:noAutofit/>
          </a:bodyPr>
          <a:lstStyle/>
          <a:p>
            <a:pPr lvl="0" algn="l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200" kern="1200" baseline="0" dirty="0" err="1" smtClean="0"/>
              <a:t>Vote</a:t>
            </a:r>
            <a:r>
              <a:rPr lang="de-DE" sz="1200" kern="1200" baseline="0" dirty="0" smtClean="0"/>
              <a:t> </a:t>
            </a:r>
            <a:r>
              <a:rPr lang="de-DE" sz="1200" kern="1200" baseline="0" dirty="0" err="1" smtClean="0"/>
              <a:t>anonymisation</a:t>
            </a:r>
            <a:endParaRPr lang="de-DE" sz="1200" kern="1200" dirty="0"/>
          </a:p>
        </p:txBody>
      </p:sp>
      <p:sp>
        <p:nvSpPr>
          <p:cNvPr id="28" name="Freihandform 27"/>
          <p:cNvSpPr/>
          <p:nvPr/>
        </p:nvSpPr>
        <p:spPr>
          <a:xfrm>
            <a:off x="5134619" y="4941167"/>
            <a:ext cx="2225895" cy="618179"/>
          </a:xfrm>
          <a:custGeom>
            <a:avLst/>
            <a:gdLst>
              <a:gd name="connsiteX0" fmla="*/ 0 w 1459845"/>
              <a:gd name="connsiteY0" fmla="*/ 36000 h 360002"/>
              <a:gd name="connsiteX1" fmla="*/ 36000 w 1459845"/>
              <a:gd name="connsiteY1" fmla="*/ 0 h 360002"/>
              <a:gd name="connsiteX2" fmla="*/ 1423845 w 1459845"/>
              <a:gd name="connsiteY2" fmla="*/ 0 h 360002"/>
              <a:gd name="connsiteX3" fmla="*/ 1459845 w 1459845"/>
              <a:gd name="connsiteY3" fmla="*/ 36000 h 360002"/>
              <a:gd name="connsiteX4" fmla="*/ 1459845 w 1459845"/>
              <a:gd name="connsiteY4" fmla="*/ 324002 h 360002"/>
              <a:gd name="connsiteX5" fmla="*/ 1423845 w 1459845"/>
              <a:gd name="connsiteY5" fmla="*/ 360002 h 360002"/>
              <a:gd name="connsiteX6" fmla="*/ 36000 w 1459845"/>
              <a:gd name="connsiteY6" fmla="*/ 360002 h 360002"/>
              <a:gd name="connsiteX7" fmla="*/ 0 w 1459845"/>
              <a:gd name="connsiteY7" fmla="*/ 324002 h 360002"/>
              <a:gd name="connsiteX8" fmla="*/ 0 w 1459845"/>
              <a:gd name="connsiteY8" fmla="*/ 36000 h 36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9845" h="360002">
                <a:moveTo>
                  <a:pt x="0" y="36000"/>
                </a:moveTo>
                <a:cubicBezTo>
                  <a:pt x="0" y="16118"/>
                  <a:pt x="16118" y="0"/>
                  <a:pt x="36000" y="0"/>
                </a:cubicBezTo>
                <a:lnTo>
                  <a:pt x="1423845" y="0"/>
                </a:lnTo>
                <a:cubicBezTo>
                  <a:pt x="1443727" y="0"/>
                  <a:pt x="1459845" y="16118"/>
                  <a:pt x="1459845" y="36000"/>
                </a:cubicBezTo>
                <a:lnTo>
                  <a:pt x="1459845" y="324002"/>
                </a:lnTo>
                <a:cubicBezTo>
                  <a:pt x="1459845" y="343884"/>
                  <a:pt x="1443727" y="360002"/>
                  <a:pt x="1423845" y="360002"/>
                </a:cubicBezTo>
                <a:lnTo>
                  <a:pt x="36000" y="360002"/>
                </a:lnTo>
                <a:cubicBezTo>
                  <a:pt x="16118" y="360002"/>
                  <a:pt x="0" y="343884"/>
                  <a:pt x="0" y="324002"/>
                </a:cubicBezTo>
                <a:lnTo>
                  <a:pt x="0" y="36000"/>
                </a:lnTo>
                <a:close/>
              </a:path>
            </a:pathLst>
          </a:custGeom>
          <a:ln>
            <a:solidFill>
              <a:schemeClr val="accent4"/>
            </a:solidFill>
          </a:ln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5888" tIns="95888" rIns="95888" bIns="95888" numCol="1" spcCol="1270" anchor="t" anchorCtr="0">
            <a:noAutofit/>
          </a:bodyPr>
          <a:lstStyle/>
          <a:p>
            <a:pPr marL="114300" lvl="1" indent="-114300" algn="l" defTabSz="5334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de-DE" sz="1200" kern="1200" dirty="0" smtClean="0"/>
              <a:t>Mixing (Trustees)</a:t>
            </a:r>
          </a:p>
          <a:p>
            <a:pPr marL="114300" lvl="1" indent="-114300" defTabSz="533400">
              <a:lnSpc>
                <a:spcPct val="90000"/>
              </a:lnSpc>
              <a:spcAft>
                <a:spcPct val="15000"/>
              </a:spcAft>
              <a:buFontTx/>
              <a:buChar char="••"/>
            </a:pPr>
            <a:r>
              <a:rPr lang="de-DE" sz="1200" dirty="0">
                <a:sym typeface="Wingdings"/>
              </a:rPr>
              <a:t>Zero-</a:t>
            </a:r>
            <a:r>
              <a:rPr lang="de-DE" sz="1200" dirty="0" err="1">
                <a:sym typeface="Wingdings"/>
              </a:rPr>
              <a:t>knowledge</a:t>
            </a:r>
            <a:r>
              <a:rPr lang="de-DE" sz="1200" dirty="0">
                <a:sym typeface="Wingdings"/>
              </a:rPr>
              <a:t> </a:t>
            </a:r>
            <a:r>
              <a:rPr lang="de-DE" sz="1200" dirty="0" err="1">
                <a:sym typeface="Wingdings"/>
              </a:rPr>
              <a:t>proof</a:t>
            </a:r>
            <a:r>
              <a:rPr lang="de-DE" sz="1200" dirty="0">
                <a:sym typeface="Wingdings"/>
              </a:rPr>
              <a:t> </a:t>
            </a:r>
            <a:r>
              <a:rPr lang="de-DE" sz="1200" dirty="0" err="1">
                <a:sym typeface="Wingdings"/>
              </a:rPr>
              <a:t>of</a:t>
            </a:r>
            <a:r>
              <a:rPr lang="de-DE" sz="1200" dirty="0">
                <a:sym typeface="Wingdings"/>
              </a:rPr>
              <a:t> </a:t>
            </a:r>
            <a:r>
              <a:rPr lang="de-DE" sz="1200" dirty="0" err="1">
                <a:sym typeface="Wingdings"/>
              </a:rPr>
              <a:t>shuffle</a:t>
            </a:r>
            <a:r>
              <a:rPr lang="de-DE" sz="1200" dirty="0">
                <a:sym typeface="Wingdings"/>
              </a:rPr>
              <a:t> </a:t>
            </a:r>
            <a:r>
              <a:rPr lang="de-DE" sz="1200" dirty="0" err="1" smtClean="0">
                <a:sym typeface="Wingdings"/>
              </a:rPr>
              <a:t>validity</a:t>
            </a:r>
            <a:endParaRPr lang="de-DE" sz="1200" dirty="0"/>
          </a:p>
          <a:p>
            <a:pPr marL="114300" lvl="1" indent="-114300" algn="l" defTabSz="5334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de-DE" sz="1200" kern="1200" dirty="0"/>
          </a:p>
        </p:txBody>
      </p:sp>
      <p:sp>
        <p:nvSpPr>
          <p:cNvPr id="29" name="Freihandform 28"/>
          <p:cNvSpPr/>
          <p:nvPr/>
        </p:nvSpPr>
        <p:spPr>
          <a:xfrm rot="232">
            <a:off x="6933602" y="4438760"/>
            <a:ext cx="426899" cy="363459"/>
          </a:xfrm>
          <a:custGeom>
            <a:avLst/>
            <a:gdLst>
              <a:gd name="connsiteX0" fmla="*/ 0 w 426899"/>
              <a:gd name="connsiteY0" fmla="*/ 72692 h 363459"/>
              <a:gd name="connsiteX1" fmla="*/ 245170 w 426899"/>
              <a:gd name="connsiteY1" fmla="*/ 72692 h 363459"/>
              <a:gd name="connsiteX2" fmla="*/ 245170 w 426899"/>
              <a:gd name="connsiteY2" fmla="*/ 0 h 363459"/>
              <a:gd name="connsiteX3" fmla="*/ 426899 w 426899"/>
              <a:gd name="connsiteY3" fmla="*/ 181730 h 363459"/>
              <a:gd name="connsiteX4" fmla="*/ 245170 w 426899"/>
              <a:gd name="connsiteY4" fmla="*/ 363459 h 363459"/>
              <a:gd name="connsiteX5" fmla="*/ 245170 w 426899"/>
              <a:gd name="connsiteY5" fmla="*/ 290767 h 363459"/>
              <a:gd name="connsiteX6" fmla="*/ 0 w 426899"/>
              <a:gd name="connsiteY6" fmla="*/ 290767 h 363459"/>
              <a:gd name="connsiteX7" fmla="*/ 0 w 426899"/>
              <a:gd name="connsiteY7" fmla="*/ 72692 h 363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6899" h="363459">
                <a:moveTo>
                  <a:pt x="0" y="72692"/>
                </a:moveTo>
                <a:lnTo>
                  <a:pt x="245170" y="72692"/>
                </a:lnTo>
                <a:lnTo>
                  <a:pt x="245170" y="0"/>
                </a:lnTo>
                <a:lnTo>
                  <a:pt x="426899" y="181730"/>
                </a:lnTo>
                <a:lnTo>
                  <a:pt x="245170" y="363459"/>
                </a:lnTo>
                <a:lnTo>
                  <a:pt x="245170" y="290767"/>
                </a:lnTo>
                <a:lnTo>
                  <a:pt x="0" y="290767"/>
                </a:lnTo>
                <a:lnTo>
                  <a:pt x="0" y="72692"/>
                </a:lnTo>
                <a:close/>
              </a:path>
            </a:pathLst>
          </a:custGeom>
        </p:spPr>
        <p:style>
          <a:lnRef idx="0">
            <a:schemeClr val="accent4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72691" rIns="109038" bIns="72692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1000" kern="1200"/>
          </a:p>
        </p:txBody>
      </p:sp>
      <p:sp>
        <p:nvSpPr>
          <p:cNvPr id="30" name="Freihandform 29"/>
          <p:cNvSpPr/>
          <p:nvPr/>
        </p:nvSpPr>
        <p:spPr>
          <a:xfrm>
            <a:off x="7537705" y="4388163"/>
            <a:ext cx="931761" cy="697153"/>
          </a:xfrm>
          <a:custGeom>
            <a:avLst/>
            <a:gdLst>
              <a:gd name="connsiteX0" fmla="*/ 0 w 931761"/>
              <a:gd name="connsiteY0" fmla="*/ 69715 h 697153"/>
              <a:gd name="connsiteX1" fmla="*/ 69715 w 931761"/>
              <a:gd name="connsiteY1" fmla="*/ 0 h 697153"/>
              <a:gd name="connsiteX2" fmla="*/ 862046 w 931761"/>
              <a:gd name="connsiteY2" fmla="*/ 0 h 697153"/>
              <a:gd name="connsiteX3" fmla="*/ 931761 w 931761"/>
              <a:gd name="connsiteY3" fmla="*/ 69715 h 697153"/>
              <a:gd name="connsiteX4" fmla="*/ 931761 w 931761"/>
              <a:gd name="connsiteY4" fmla="*/ 627438 h 697153"/>
              <a:gd name="connsiteX5" fmla="*/ 862046 w 931761"/>
              <a:gd name="connsiteY5" fmla="*/ 697153 h 697153"/>
              <a:gd name="connsiteX6" fmla="*/ 69715 w 931761"/>
              <a:gd name="connsiteY6" fmla="*/ 697153 h 697153"/>
              <a:gd name="connsiteX7" fmla="*/ 0 w 931761"/>
              <a:gd name="connsiteY7" fmla="*/ 627438 h 697153"/>
              <a:gd name="connsiteX8" fmla="*/ 0 w 931761"/>
              <a:gd name="connsiteY8" fmla="*/ 69715 h 697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1761" h="697153">
                <a:moveTo>
                  <a:pt x="0" y="69715"/>
                </a:moveTo>
                <a:cubicBezTo>
                  <a:pt x="0" y="31212"/>
                  <a:pt x="31212" y="0"/>
                  <a:pt x="69715" y="0"/>
                </a:cubicBezTo>
                <a:lnTo>
                  <a:pt x="862046" y="0"/>
                </a:lnTo>
                <a:cubicBezTo>
                  <a:pt x="900549" y="0"/>
                  <a:pt x="931761" y="31212"/>
                  <a:pt x="931761" y="69715"/>
                </a:cubicBezTo>
                <a:lnTo>
                  <a:pt x="931761" y="627438"/>
                </a:lnTo>
                <a:cubicBezTo>
                  <a:pt x="931761" y="665941"/>
                  <a:pt x="900549" y="697153"/>
                  <a:pt x="862046" y="697153"/>
                </a:cubicBezTo>
                <a:lnTo>
                  <a:pt x="69715" y="697153"/>
                </a:lnTo>
                <a:cubicBezTo>
                  <a:pt x="31212" y="697153"/>
                  <a:pt x="0" y="665941"/>
                  <a:pt x="0" y="627438"/>
                </a:cubicBezTo>
                <a:lnTo>
                  <a:pt x="0" y="6971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344" tIns="85344" rIns="85344" bIns="278104" numCol="1" spcCol="1270" anchor="t" anchorCtr="0">
            <a:noAutofit/>
          </a:bodyPr>
          <a:lstStyle/>
          <a:p>
            <a:pPr lvl="0" algn="l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200" kern="1200" baseline="0" dirty="0" err="1" smtClean="0"/>
              <a:t>Tallying</a:t>
            </a:r>
            <a:endParaRPr lang="de-DE" sz="1200" kern="1200" dirty="0"/>
          </a:p>
        </p:txBody>
      </p:sp>
      <p:sp>
        <p:nvSpPr>
          <p:cNvPr id="31" name="Freihandform 30"/>
          <p:cNvSpPr/>
          <p:nvPr/>
        </p:nvSpPr>
        <p:spPr>
          <a:xfrm>
            <a:off x="7572667" y="4852931"/>
            <a:ext cx="1459845" cy="1256605"/>
          </a:xfrm>
          <a:custGeom>
            <a:avLst/>
            <a:gdLst>
              <a:gd name="connsiteX0" fmla="*/ 0 w 1459845"/>
              <a:gd name="connsiteY0" fmla="*/ 92880 h 928800"/>
              <a:gd name="connsiteX1" fmla="*/ 92880 w 1459845"/>
              <a:gd name="connsiteY1" fmla="*/ 0 h 928800"/>
              <a:gd name="connsiteX2" fmla="*/ 1366965 w 1459845"/>
              <a:gd name="connsiteY2" fmla="*/ 0 h 928800"/>
              <a:gd name="connsiteX3" fmla="*/ 1459845 w 1459845"/>
              <a:gd name="connsiteY3" fmla="*/ 92880 h 928800"/>
              <a:gd name="connsiteX4" fmla="*/ 1459845 w 1459845"/>
              <a:gd name="connsiteY4" fmla="*/ 835920 h 928800"/>
              <a:gd name="connsiteX5" fmla="*/ 1366965 w 1459845"/>
              <a:gd name="connsiteY5" fmla="*/ 928800 h 928800"/>
              <a:gd name="connsiteX6" fmla="*/ 92880 w 1459845"/>
              <a:gd name="connsiteY6" fmla="*/ 928800 h 928800"/>
              <a:gd name="connsiteX7" fmla="*/ 0 w 1459845"/>
              <a:gd name="connsiteY7" fmla="*/ 835920 h 928800"/>
              <a:gd name="connsiteX8" fmla="*/ 0 w 1459845"/>
              <a:gd name="connsiteY8" fmla="*/ 92880 h 9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9845" h="928800">
                <a:moveTo>
                  <a:pt x="0" y="92880"/>
                </a:moveTo>
                <a:cubicBezTo>
                  <a:pt x="0" y="41584"/>
                  <a:pt x="41584" y="0"/>
                  <a:pt x="92880" y="0"/>
                </a:cubicBezTo>
                <a:lnTo>
                  <a:pt x="1366965" y="0"/>
                </a:lnTo>
                <a:cubicBezTo>
                  <a:pt x="1418261" y="0"/>
                  <a:pt x="1459845" y="41584"/>
                  <a:pt x="1459845" y="92880"/>
                </a:cubicBezTo>
                <a:lnTo>
                  <a:pt x="1459845" y="835920"/>
                </a:lnTo>
                <a:cubicBezTo>
                  <a:pt x="1459845" y="887216"/>
                  <a:pt x="1418261" y="928800"/>
                  <a:pt x="1366965" y="928800"/>
                </a:cubicBezTo>
                <a:lnTo>
                  <a:pt x="92880" y="928800"/>
                </a:lnTo>
                <a:cubicBezTo>
                  <a:pt x="41584" y="928800"/>
                  <a:pt x="0" y="887216"/>
                  <a:pt x="0" y="835920"/>
                </a:cubicBezTo>
                <a:lnTo>
                  <a:pt x="0" y="92880"/>
                </a:lnTo>
                <a:close/>
              </a:path>
            </a:pathLst>
          </a:custGeom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2548" tIns="112548" rIns="112548" bIns="112548" numCol="1" spcCol="1270" anchor="t" anchorCtr="0">
            <a:noAutofit/>
          </a:bodyPr>
          <a:lstStyle/>
          <a:p>
            <a:pPr marL="114300" lvl="1" indent="-114300" algn="l" defTabSz="5334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de-DE" sz="1200" kern="1200" dirty="0" err="1" smtClean="0"/>
              <a:t>Decryption</a:t>
            </a:r>
            <a:r>
              <a:rPr lang="de-DE" sz="1200" kern="1200" dirty="0" smtClean="0"/>
              <a:t> (Trustees)</a:t>
            </a:r>
            <a:endParaRPr lang="de-DE" sz="1200" kern="1200" dirty="0"/>
          </a:p>
          <a:p>
            <a:pPr marL="114300" lvl="1" indent="-114300" algn="l" defTabSz="5334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de-DE" sz="1200" kern="1200" dirty="0" err="1" smtClean="0"/>
              <a:t>Result</a:t>
            </a:r>
            <a:r>
              <a:rPr lang="de-DE" sz="1200" kern="1200" dirty="0" smtClean="0"/>
              <a:t> </a:t>
            </a:r>
            <a:r>
              <a:rPr lang="de-DE" sz="1200" kern="1200" dirty="0" err="1" smtClean="0"/>
              <a:t>decoding</a:t>
            </a:r>
            <a:endParaRPr lang="de-DE" sz="1200" kern="1200" dirty="0" smtClean="0"/>
          </a:p>
          <a:p>
            <a:pPr marL="114300" lvl="1" indent="-114300" algn="l" defTabSz="5334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de-DE" sz="1200" dirty="0" err="1" smtClean="0"/>
              <a:t>Verify</a:t>
            </a:r>
            <a:r>
              <a:rPr lang="de-DE" sz="1200" dirty="0" smtClean="0"/>
              <a:t> </a:t>
            </a:r>
            <a:r>
              <a:rPr lang="de-DE" sz="1200" dirty="0" err="1" smtClean="0"/>
              <a:t>proofs</a:t>
            </a:r>
            <a:endParaRPr lang="de-DE" sz="1200" kern="12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j-lt"/>
              </a:rPr>
              <a:t>Protocol </a:t>
            </a:r>
            <a:r>
              <a:rPr lang="de-DE" dirty="0" err="1" smtClean="0">
                <a:latin typeface="+mj-lt"/>
              </a:rPr>
              <a:t>overview</a:t>
            </a:r>
            <a:endParaRPr lang="en-US" dirty="0">
              <a:latin typeface="+mj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Verdana"/>
              </a:rPr>
              <a:t>Oksana Kulyk | </a:t>
            </a:r>
            <a:r>
              <a:rPr lang="en-US" dirty="0">
                <a:cs typeface="Verdana"/>
              </a:rPr>
              <a:t>Voting - FC 2016 Workshop</a:t>
            </a:r>
            <a:endParaRPr lang="en-US" dirty="0" smtClean="0">
              <a:cs typeface="Verdana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7466FE1-DE63-4CE7-A4A8-DE1B75E395F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9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370" y="2336498"/>
            <a:ext cx="1029028" cy="1629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6" descr="https://encrypted-tbn2.gstatic.com/images?q=tbn:ANd9GcSFqlzT5c93vd_Vh6RHhCbkX9Xn6w6mdHCUzBeOCCEIibk9Zy_uK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984" y="2788040"/>
            <a:ext cx="1591419" cy="1192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050"/>
          <a:stretch>
            <a:fillRect/>
          </a:stretch>
        </p:blipFill>
        <p:spPr bwMode="auto">
          <a:xfrm rot="21056218">
            <a:off x="6752168" y="2915094"/>
            <a:ext cx="519234" cy="51249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Gerade Verbindung mit Pfeil 16"/>
          <p:cNvCxnSpPr/>
          <p:nvPr/>
        </p:nvCxnSpPr>
        <p:spPr bwMode="auto">
          <a:xfrm>
            <a:off x="2213158" y="2060848"/>
            <a:ext cx="802913" cy="5023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>
            <a:stCxn id="9" idx="3"/>
          </p:cNvCxnSpPr>
          <p:nvPr/>
        </p:nvCxnSpPr>
        <p:spPr bwMode="auto">
          <a:xfrm>
            <a:off x="4115398" y="3151089"/>
            <a:ext cx="2154127" cy="2572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bgerundetes Rechteck 20"/>
          <p:cNvSpPr/>
          <p:nvPr/>
        </p:nvSpPr>
        <p:spPr>
          <a:xfrm>
            <a:off x="5134619" y="5647872"/>
            <a:ext cx="2225895" cy="445424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FFFF"/>
              </a:solidFill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5154133" y="5647872"/>
            <a:ext cx="2206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2800" indent="-100800">
              <a:buSzPct val="150000"/>
              <a:buFont typeface="Arial"/>
              <a:buChar char="•"/>
            </a:pPr>
            <a:r>
              <a:rPr lang="de-DE" sz="1200" dirty="0" smtClean="0">
                <a:latin typeface="+mn-lt"/>
              </a:rPr>
              <a:t>Computing a </a:t>
            </a:r>
            <a:r>
              <a:rPr lang="de-DE" sz="1200" dirty="0" err="1" smtClean="0">
                <a:latin typeface="+mn-lt"/>
              </a:rPr>
              <a:t>homomorphic</a:t>
            </a:r>
            <a:r>
              <a:rPr lang="de-DE" sz="1200" dirty="0" smtClean="0">
                <a:latin typeface="+mn-lt"/>
              </a:rPr>
              <a:t> </a:t>
            </a:r>
            <a:r>
              <a:rPr lang="de-DE" sz="1200" dirty="0" err="1" smtClean="0">
                <a:latin typeface="+mn-lt"/>
              </a:rPr>
              <a:t>sum</a:t>
            </a:r>
            <a:endParaRPr lang="de-DE" sz="1200" dirty="0">
              <a:latin typeface="+mn-lt"/>
            </a:endParaRPr>
          </a:p>
        </p:txBody>
      </p:sp>
      <p:pic>
        <p:nvPicPr>
          <p:cNvPr id="32" name="Grafik 3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430" y="1604137"/>
            <a:ext cx="600728" cy="600728"/>
          </a:xfrm>
          <a:prstGeom prst="rect">
            <a:avLst/>
          </a:prstGeom>
        </p:spPr>
      </p:pic>
      <p:pic>
        <p:nvPicPr>
          <p:cNvPr id="40" name="Grafik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363" y="1551656"/>
            <a:ext cx="600728" cy="600728"/>
          </a:xfrm>
          <a:prstGeom prst="rect">
            <a:avLst/>
          </a:prstGeom>
        </p:spPr>
      </p:pic>
      <p:pic>
        <p:nvPicPr>
          <p:cNvPr id="41" name="Grafik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794" y="2401947"/>
            <a:ext cx="600728" cy="600728"/>
          </a:xfrm>
          <a:prstGeom prst="rect">
            <a:avLst/>
          </a:prstGeom>
        </p:spPr>
      </p:pic>
      <p:pic>
        <p:nvPicPr>
          <p:cNvPr id="42" name="Grafik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848" y="1551107"/>
            <a:ext cx="600728" cy="600728"/>
          </a:xfrm>
          <a:prstGeom prst="rect">
            <a:avLst/>
          </a:prstGeom>
        </p:spPr>
      </p:pic>
      <p:pic>
        <p:nvPicPr>
          <p:cNvPr id="43" name="Grafik 4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064" y="3214668"/>
            <a:ext cx="600728" cy="600728"/>
          </a:xfrm>
          <a:prstGeom prst="rect">
            <a:avLst/>
          </a:prstGeom>
        </p:spPr>
      </p:pic>
      <p:cxnSp>
        <p:nvCxnSpPr>
          <p:cNvPr id="46" name="Gerade Verbindung mit Pfeil 45"/>
          <p:cNvCxnSpPr/>
          <p:nvPr/>
        </p:nvCxnSpPr>
        <p:spPr bwMode="auto">
          <a:xfrm flipV="1">
            <a:off x="2413823" y="2713690"/>
            <a:ext cx="586333" cy="997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stCxn id="43" idx="3"/>
          </p:cNvCxnSpPr>
          <p:nvPr/>
        </p:nvCxnSpPr>
        <p:spPr bwMode="auto">
          <a:xfrm flipV="1">
            <a:off x="2699792" y="3002675"/>
            <a:ext cx="316279" cy="5123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>
            <a:stCxn id="40" idx="2"/>
          </p:cNvCxnSpPr>
          <p:nvPr/>
        </p:nvCxnSpPr>
        <p:spPr bwMode="auto">
          <a:xfrm>
            <a:off x="3108727" y="2152384"/>
            <a:ext cx="207709" cy="21124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/>
          <p:cNvCxnSpPr/>
          <p:nvPr/>
        </p:nvCxnSpPr>
        <p:spPr bwMode="auto">
          <a:xfrm flipH="1">
            <a:off x="3443127" y="1974616"/>
            <a:ext cx="267722" cy="4110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6479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21" grpId="0" animBg="1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50825" y="1592263"/>
            <a:ext cx="9001695" cy="4500562"/>
          </a:xfrm>
        </p:spPr>
        <p:txBody>
          <a:bodyPr/>
          <a:lstStyle/>
          <a:p>
            <a:r>
              <a:rPr lang="de-DE" dirty="0" smtClean="0">
                <a:sym typeface="Wingdings"/>
              </a:rPr>
              <a:t>Mix</a:t>
            </a:r>
            <a:r>
              <a:rPr lang="de-DE" dirty="0">
                <a:sym typeface="Wingdings"/>
              </a:rPr>
              <a:t>-</a:t>
            </a:r>
            <a:r>
              <a:rPr lang="de-DE" dirty="0" err="1">
                <a:sym typeface="Wingdings"/>
              </a:rPr>
              <a:t>net</a:t>
            </a:r>
            <a:r>
              <a:rPr lang="de-DE" dirty="0">
                <a:sym typeface="Wingdings"/>
              </a:rPr>
              <a:t> </a:t>
            </a:r>
          </a:p>
          <a:p>
            <a:pPr lvl="1">
              <a:lnSpc>
                <a:spcPct val="150000"/>
              </a:lnSpc>
            </a:pPr>
            <a:r>
              <a:rPr lang="de-DE" dirty="0" err="1">
                <a:latin typeface="+mn-lt"/>
                <a:sym typeface="Wingdings"/>
              </a:rPr>
              <a:t>Terelius-</a:t>
            </a:r>
            <a:r>
              <a:rPr lang="de-DE" dirty="0" err="1" smtClean="0">
                <a:latin typeface="+mn-lt"/>
                <a:sym typeface="Wingdings"/>
              </a:rPr>
              <a:t>Wikström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>
                <a:latin typeface="+mn-lt"/>
                <a:sym typeface="Wingdings"/>
              </a:rPr>
              <a:t>2010, </a:t>
            </a:r>
            <a:r>
              <a:rPr lang="de-DE" dirty="0" err="1" smtClean="0">
                <a:latin typeface="+mn-lt"/>
                <a:sym typeface="Wingdings"/>
              </a:rPr>
              <a:t>Wikström</a:t>
            </a:r>
            <a:r>
              <a:rPr lang="de-DE" dirty="0" smtClean="0">
                <a:latin typeface="+mn-lt"/>
                <a:sym typeface="Wingdings"/>
              </a:rPr>
              <a:t> 2014 (Implementation)</a:t>
            </a:r>
            <a:endParaRPr lang="de-DE" dirty="0">
              <a:latin typeface="+mn-lt"/>
              <a:sym typeface="Wingdings"/>
            </a:endParaRPr>
          </a:p>
          <a:p>
            <a:pPr marL="180975" lvl="1" indent="0">
              <a:buNone/>
            </a:pPr>
            <a:endParaRPr lang="de-DE" dirty="0"/>
          </a:p>
          <a:p>
            <a:r>
              <a:rPr lang="de-DE" dirty="0" err="1" smtClean="0">
                <a:latin typeface="+mn-lt"/>
                <a:sym typeface="Wingdings"/>
              </a:rPr>
              <a:t>Homomorphic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tallying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focusing</a:t>
            </a:r>
            <a:r>
              <a:rPr lang="de-DE" dirty="0" smtClean="0">
                <a:latin typeface="+mn-lt"/>
                <a:sym typeface="Wingdings"/>
              </a:rPr>
              <a:t> on different </a:t>
            </a:r>
            <a:r>
              <a:rPr lang="de-DE" dirty="0" err="1" smtClean="0">
                <a:latin typeface="+mn-lt"/>
                <a:sym typeface="Wingdings"/>
              </a:rPr>
              <a:t>ballot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types</a:t>
            </a:r>
            <a:endParaRPr lang="de-DE" dirty="0" smtClean="0">
              <a:latin typeface="+mn-lt"/>
              <a:sym typeface="Wingdings"/>
            </a:endParaRPr>
          </a:p>
          <a:p>
            <a:pPr lvl="1">
              <a:lnSpc>
                <a:spcPct val="150000"/>
              </a:lnSpc>
            </a:pPr>
            <a:r>
              <a:rPr lang="de-DE" dirty="0">
                <a:latin typeface="+mn-lt"/>
                <a:sym typeface="Wingdings"/>
              </a:rPr>
              <a:t>Helios v.</a:t>
            </a:r>
            <a:r>
              <a:rPr lang="de-DE" dirty="0" smtClean="0">
                <a:latin typeface="+mn-lt"/>
                <a:sym typeface="Wingdings"/>
              </a:rPr>
              <a:t>4 (Implementation)</a:t>
            </a:r>
            <a:endParaRPr lang="de-DE" dirty="0">
              <a:latin typeface="+mn-lt"/>
              <a:sym typeface="Wingdings"/>
            </a:endParaRPr>
          </a:p>
          <a:p>
            <a:pPr lvl="1">
              <a:lnSpc>
                <a:spcPct val="150000"/>
              </a:lnSpc>
            </a:pPr>
            <a:r>
              <a:rPr lang="de-DE" dirty="0">
                <a:latin typeface="+mn-lt"/>
                <a:sym typeface="Wingdings"/>
              </a:rPr>
              <a:t>Groth 2004</a:t>
            </a:r>
          </a:p>
          <a:p>
            <a:pPr lvl="1">
              <a:lnSpc>
                <a:spcPct val="150000"/>
              </a:lnSpc>
            </a:pPr>
            <a:r>
              <a:rPr lang="de-DE" dirty="0" err="1" smtClean="0">
                <a:latin typeface="+mn-lt"/>
                <a:sym typeface="Wingdings"/>
              </a:rPr>
              <a:t>Joaqim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>
                <a:latin typeface="+mn-lt"/>
                <a:sym typeface="Wingdings"/>
              </a:rPr>
              <a:t>2014</a:t>
            </a:r>
          </a:p>
          <a:p>
            <a:pPr lvl="1"/>
            <a:endParaRPr lang="de-DE" dirty="0">
              <a:latin typeface="+mn-lt"/>
              <a:sym typeface="Wingdings"/>
            </a:endParaRPr>
          </a:p>
          <a:p>
            <a:pPr lvl="1"/>
            <a:endParaRPr lang="de-DE" dirty="0" smtClean="0">
              <a:latin typeface="+mn-lt"/>
              <a:sym typeface="Wingdings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latin typeface="+mj-lt"/>
              </a:rPr>
              <a:t>Vote</a:t>
            </a:r>
            <a:r>
              <a:rPr lang="de-DE" dirty="0" smtClean="0">
                <a:latin typeface="+mj-lt"/>
              </a:rPr>
              <a:t> </a:t>
            </a:r>
            <a:r>
              <a:rPr lang="de-DE" dirty="0" err="1" smtClean="0">
                <a:latin typeface="+mj-lt"/>
              </a:rPr>
              <a:t>anonymisation</a:t>
            </a:r>
            <a:endParaRPr lang="en-US" dirty="0">
              <a:latin typeface="+mj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Verdana"/>
              </a:rPr>
              <a:t>Oksana Kulyk | </a:t>
            </a:r>
            <a:r>
              <a:rPr lang="en-US" dirty="0">
                <a:cs typeface="Verdana"/>
              </a:rPr>
              <a:t>Voting - FC 2016 Workshop</a:t>
            </a:r>
            <a:endParaRPr lang="en-US" dirty="0" smtClean="0">
              <a:cs typeface="Verdana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7466FE1-DE63-4CE7-A4A8-DE1B75E395F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33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50825" y="1592263"/>
            <a:ext cx="9001695" cy="4500562"/>
          </a:xfrm>
        </p:spPr>
        <p:txBody>
          <a:bodyPr/>
          <a:lstStyle/>
          <a:p>
            <a:r>
              <a:rPr lang="de-DE" dirty="0" err="1" smtClean="0">
                <a:latin typeface="+mn-lt"/>
                <a:sym typeface="Wingdings"/>
              </a:rPr>
              <a:t>Used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regardless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of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anonymisation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approach</a:t>
            </a:r>
            <a:endParaRPr lang="de-DE" dirty="0" smtClean="0">
              <a:latin typeface="+mn-lt"/>
              <a:sym typeface="Wingdings"/>
            </a:endParaRPr>
          </a:p>
          <a:p>
            <a:r>
              <a:rPr lang="de-DE" dirty="0" err="1" smtClean="0">
                <a:latin typeface="+mn-lt"/>
                <a:sym typeface="Wingdings"/>
              </a:rPr>
              <a:t>Performed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by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one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or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several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trustees</a:t>
            </a:r>
            <a:endParaRPr lang="de-DE" dirty="0" smtClean="0">
              <a:latin typeface="+mn-lt"/>
              <a:sym typeface="Wingdings"/>
            </a:endParaRPr>
          </a:p>
          <a:p>
            <a:pPr marL="0" indent="0">
              <a:buNone/>
            </a:pPr>
            <a:endParaRPr lang="de-DE" dirty="0" smtClean="0">
              <a:latin typeface="+mn-lt"/>
              <a:sym typeface="Wingdings"/>
            </a:endParaRPr>
          </a:p>
          <a:p>
            <a:r>
              <a:rPr lang="de-DE" dirty="0" err="1" smtClean="0">
                <a:latin typeface="+mn-lt"/>
                <a:sym typeface="Wingdings"/>
              </a:rPr>
              <a:t>Variants</a:t>
            </a:r>
            <a:endParaRPr lang="de-DE" dirty="0" smtClean="0">
              <a:latin typeface="+mn-lt"/>
              <a:sym typeface="Wingdings"/>
            </a:endParaRPr>
          </a:p>
          <a:p>
            <a:pPr lvl="1"/>
            <a:r>
              <a:rPr lang="de-DE" dirty="0" smtClean="0">
                <a:latin typeface="+mn-lt"/>
                <a:sym typeface="Wingdings"/>
              </a:rPr>
              <a:t>Single </a:t>
            </a:r>
            <a:r>
              <a:rPr lang="de-DE" dirty="0" err="1" smtClean="0">
                <a:latin typeface="+mn-lt"/>
                <a:sym typeface="Wingdings"/>
              </a:rPr>
              <a:t>key</a:t>
            </a:r>
            <a:r>
              <a:rPr lang="de-DE" dirty="0" smtClean="0">
                <a:latin typeface="+mn-lt"/>
                <a:sym typeface="Wingdings"/>
              </a:rPr>
              <a:t> holder</a:t>
            </a:r>
          </a:p>
          <a:p>
            <a:pPr lvl="1"/>
            <a:r>
              <a:rPr lang="de-DE" dirty="0" smtClean="0">
                <a:latin typeface="+mn-lt"/>
                <a:sym typeface="Wingdings"/>
              </a:rPr>
              <a:t>Non-</a:t>
            </a:r>
            <a:r>
              <a:rPr lang="de-DE" dirty="0" err="1" smtClean="0">
                <a:latin typeface="+mn-lt"/>
                <a:sym typeface="Wingdings"/>
              </a:rPr>
              <a:t>threshold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key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distribution</a:t>
            </a:r>
            <a:endParaRPr lang="de-DE" dirty="0" smtClean="0">
              <a:latin typeface="+mn-lt"/>
              <a:sym typeface="Wingdings"/>
            </a:endParaRPr>
          </a:p>
          <a:p>
            <a:pPr lvl="1"/>
            <a:r>
              <a:rPr lang="de-DE" dirty="0" err="1" smtClean="0">
                <a:latin typeface="+mn-lt"/>
                <a:sym typeface="Wingdings"/>
              </a:rPr>
              <a:t>Threshold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key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distribution</a:t>
            </a:r>
            <a:endParaRPr lang="de-DE" dirty="0" smtClean="0">
              <a:latin typeface="+mn-lt"/>
              <a:sym typeface="Wingdings"/>
            </a:endParaRPr>
          </a:p>
          <a:p>
            <a:endParaRPr lang="de-DE" dirty="0" smtClean="0">
              <a:latin typeface="+mn-lt"/>
              <a:sym typeface="Wingdings"/>
            </a:endParaRPr>
          </a:p>
          <a:p>
            <a:r>
              <a:rPr lang="de-DE" dirty="0" err="1" smtClean="0">
                <a:latin typeface="+mn-lt"/>
                <a:sym typeface="Wingdings"/>
              </a:rPr>
              <a:t>Verifiable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threshold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distributed</a:t>
            </a:r>
            <a:r>
              <a:rPr lang="de-DE" dirty="0" smtClean="0">
                <a:latin typeface="+mn-lt"/>
                <a:sym typeface="Wingdings"/>
              </a:rPr>
              <a:t> </a:t>
            </a:r>
            <a:r>
              <a:rPr lang="de-DE" dirty="0" err="1" smtClean="0">
                <a:latin typeface="+mn-lt"/>
                <a:sym typeface="Wingdings"/>
              </a:rPr>
              <a:t>decryption</a:t>
            </a:r>
            <a:endParaRPr lang="de-DE" dirty="0" smtClean="0">
              <a:latin typeface="+mn-lt"/>
              <a:sym typeface="Wingdings"/>
            </a:endParaRPr>
          </a:p>
          <a:p>
            <a:pPr marL="180975" lvl="1" indent="0">
              <a:buNone/>
            </a:pPr>
            <a:r>
              <a:rPr lang="de-DE" dirty="0" smtClean="0">
                <a:latin typeface="+mn-lt"/>
                <a:sym typeface="Wingdings"/>
              </a:rPr>
              <a:t>Pedersen 1992</a:t>
            </a:r>
            <a:endParaRPr lang="de-DE" dirty="0">
              <a:latin typeface="+mn-lt"/>
              <a:sym typeface="Wingdings"/>
            </a:endParaRPr>
          </a:p>
          <a:p>
            <a:pPr lvl="1"/>
            <a:endParaRPr lang="de-DE" dirty="0">
              <a:latin typeface="+mn-lt"/>
              <a:sym typeface="Wingdings"/>
            </a:endParaRPr>
          </a:p>
          <a:p>
            <a:pPr lvl="1"/>
            <a:endParaRPr lang="de-DE" dirty="0" smtClean="0">
              <a:latin typeface="+mn-lt"/>
              <a:sym typeface="Wingdings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latin typeface="+mj-lt"/>
              </a:rPr>
              <a:t>Tallying</a:t>
            </a:r>
            <a:r>
              <a:rPr lang="de-DE" dirty="0" smtClean="0">
                <a:latin typeface="+mj-lt"/>
              </a:rPr>
              <a:t> – </a:t>
            </a:r>
            <a:r>
              <a:rPr lang="de-DE" dirty="0" err="1" smtClean="0">
                <a:latin typeface="+mj-lt"/>
              </a:rPr>
              <a:t>Decryption</a:t>
            </a:r>
            <a:endParaRPr lang="en-US" dirty="0">
              <a:latin typeface="+mj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Verdana"/>
              </a:rPr>
              <a:t>Oksana Kulyk | </a:t>
            </a:r>
            <a:r>
              <a:rPr lang="en-US" dirty="0">
                <a:cs typeface="Verdana"/>
              </a:rPr>
              <a:t>Voting - FC 2016 Workshop</a:t>
            </a:r>
            <a:endParaRPr lang="en-US" dirty="0" smtClean="0">
              <a:cs typeface="Verdana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7466FE1-DE63-4CE7-A4A8-DE1B75E395F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635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7407818"/>
              </p:ext>
            </p:extLst>
          </p:nvPr>
        </p:nvGraphicFramePr>
        <p:xfrm>
          <a:off x="252413" y="1916832"/>
          <a:ext cx="7273503" cy="3606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52823"/>
                <a:gridCol w="3168352"/>
                <a:gridCol w="936104"/>
                <a:gridCol w="864096"/>
                <a:gridCol w="1152128"/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Helios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Groth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err="1" smtClean="0"/>
                        <a:t>Joaqim</a:t>
                      </a:r>
                      <a:endParaRPr lang="de-DE" sz="1600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de-DE" sz="1700" dirty="0" err="1" smtClean="0"/>
                        <a:t>Approval</a:t>
                      </a:r>
                      <a:endParaRPr lang="de-DE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dirty="0" err="1" smtClean="0"/>
                        <a:t>kMin</a:t>
                      </a:r>
                      <a:r>
                        <a:rPr lang="de-DE" sz="1700" dirty="0" smtClean="0"/>
                        <a:t>...</a:t>
                      </a:r>
                      <a:r>
                        <a:rPr lang="de-DE" sz="1700" dirty="0" err="1" smtClean="0"/>
                        <a:t>kMax</a:t>
                      </a:r>
                      <a:r>
                        <a:rPr lang="de-DE" sz="1700" dirty="0" smtClean="0"/>
                        <a:t> </a:t>
                      </a:r>
                      <a:r>
                        <a:rPr lang="de-DE" sz="1700" dirty="0" err="1" smtClean="0"/>
                        <a:t>of</a:t>
                      </a:r>
                      <a:r>
                        <a:rPr lang="de-DE" sz="1700" dirty="0" smtClean="0"/>
                        <a:t> L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dirty="0" smtClean="0"/>
                        <a:t>Yes</a:t>
                      </a:r>
                      <a:endParaRPr lang="de-DE" sz="1700" dirty="0"/>
                    </a:p>
                  </a:txBody>
                  <a:tcPr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dirty="0" err="1" smtClean="0"/>
                        <a:t>No</a:t>
                      </a:r>
                      <a:endParaRPr lang="de-DE" sz="1700" dirty="0"/>
                    </a:p>
                  </a:txBody>
                  <a:tcP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dirty="0" smtClean="0"/>
                        <a:t>Yes</a:t>
                      </a:r>
                      <a:endParaRPr lang="de-DE" sz="1700" dirty="0"/>
                    </a:p>
                  </a:txBody>
                  <a:tcPr>
                    <a:solidFill>
                      <a:srgbClr val="33CC66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dirty="0" smtClean="0"/>
                        <a:t>0...L </a:t>
                      </a:r>
                      <a:r>
                        <a:rPr lang="de-DE" sz="1700" dirty="0" err="1" smtClean="0"/>
                        <a:t>of</a:t>
                      </a:r>
                      <a:r>
                        <a:rPr lang="de-DE" sz="1700" dirty="0" smtClean="0"/>
                        <a:t> L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dirty="0" smtClean="0"/>
                        <a:t>Yes</a:t>
                      </a:r>
                      <a:endParaRPr lang="de-DE" sz="1700" dirty="0"/>
                    </a:p>
                  </a:txBody>
                  <a:tcPr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dirty="0" smtClean="0"/>
                        <a:t>Yes</a:t>
                      </a:r>
                      <a:endParaRPr lang="de-DE" sz="1700" dirty="0"/>
                    </a:p>
                  </a:txBody>
                  <a:tcPr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dirty="0" smtClean="0"/>
                        <a:t>Yes</a:t>
                      </a:r>
                      <a:endParaRPr lang="de-DE" sz="1700" dirty="0"/>
                    </a:p>
                  </a:txBody>
                  <a:tcPr>
                    <a:solidFill>
                      <a:srgbClr val="33CC66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dirty="0" smtClean="0"/>
                        <a:t>k...</a:t>
                      </a:r>
                      <a:r>
                        <a:rPr lang="de-DE" sz="1700" dirty="0" err="1" smtClean="0"/>
                        <a:t>k</a:t>
                      </a:r>
                      <a:r>
                        <a:rPr lang="de-DE" sz="1700" dirty="0" smtClean="0"/>
                        <a:t> </a:t>
                      </a:r>
                      <a:r>
                        <a:rPr lang="de-DE" sz="1700" dirty="0" err="1" smtClean="0"/>
                        <a:t>of</a:t>
                      </a:r>
                      <a:r>
                        <a:rPr lang="de-DE" sz="1700" dirty="0" smtClean="0"/>
                        <a:t> L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dirty="0" smtClean="0"/>
                        <a:t>Yes</a:t>
                      </a:r>
                      <a:endParaRPr lang="de-DE" sz="1700" dirty="0"/>
                    </a:p>
                  </a:txBody>
                  <a:tcPr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dirty="0" smtClean="0"/>
                        <a:t>Yes</a:t>
                      </a:r>
                      <a:endParaRPr lang="de-DE" sz="1700" dirty="0"/>
                    </a:p>
                  </a:txBody>
                  <a:tcPr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dirty="0" smtClean="0"/>
                        <a:t>Yes</a:t>
                      </a:r>
                      <a:endParaRPr lang="de-DE" sz="1700" dirty="0"/>
                    </a:p>
                  </a:txBody>
                  <a:tcPr>
                    <a:solidFill>
                      <a:srgbClr val="33CC66"/>
                    </a:solidFill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de-DE" sz="1700" dirty="0" err="1" smtClean="0"/>
                        <a:t>Divisive</a:t>
                      </a:r>
                      <a:endParaRPr lang="de-DE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dirty="0" smtClean="0"/>
                        <a:t>(T,T)</a:t>
                      </a:r>
                      <a:r>
                        <a:rPr lang="de-DE" sz="1700" baseline="0" dirty="0" smtClean="0"/>
                        <a:t> </a:t>
                      </a:r>
                      <a:r>
                        <a:rPr lang="de-DE" sz="1700" baseline="0" dirty="0" err="1" smtClean="0"/>
                        <a:t>of</a:t>
                      </a:r>
                      <a:r>
                        <a:rPr lang="de-DE" sz="1700" baseline="0" dirty="0" smtClean="0"/>
                        <a:t> L (</a:t>
                      </a:r>
                      <a:r>
                        <a:rPr lang="de-DE" sz="1700" baseline="0" dirty="0" err="1" smtClean="0"/>
                        <a:t>use</a:t>
                      </a:r>
                      <a:r>
                        <a:rPr lang="de-DE" sz="1700" baseline="0" dirty="0" smtClean="0"/>
                        <a:t> all T </a:t>
                      </a:r>
                      <a:r>
                        <a:rPr lang="de-DE" sz="1700" baseline="0" dirty="0" err="1" smtClean="0"/>
                        <a:t>votes</a:t>
                      </a:r>
                      <a:r>
                        <a:rPr lang="de-DE" sz="1700" baseline="0" dirty="0" smtClean="0"/>
                        <a:t>)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dirty="0" smtClean="0"/>
                        <a:t>Yes</a:t>
                      </a:r>
                      <a:endParaRPr lang="de-DE" sz="1700" dirty="0"/>
                    </a:p>
                  </a:txBody>
                  <a:tcPr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dirty="0" smtClean="0"/>
                        <a:t>Yes</a:t>
                      </a:r>
                      <a:endParaRPr lang="de-DE" sz="1700" dirty="0"/>
                    </a:p>
                  </a:txBody>
                  <a:tcPr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dirty="0" err="1" smtClean="0"/>
                        <a:t>No</a:t>
                      </a:r>
                      <a:endParaRPr lang="de-DE" sz="1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dirty="0" smtClean="0"/>
                        <a:t>(</a:t>
                      </a:r>
                      <a:r>
                        <a:rPr lang="de-DE" sz="1700" dirty="0" err="1" smtClean="0"/>
                        <a:t>t,T</a:t>
                      </a:r>
                      <a:r>
                        <a:rPr lang="de-DE" sz="1700" dirty="0" smtClean="0"/>
                        <a:t>)</a:t>
                      </a:r>
                      <a:r>
                        <a:rPr lang="de-DE" sz="1700" baseline="0" dirty="0" smtClean="0"/>
                        <a:t> </a:t>
                      </a:r>
                      <a:r>
                        <a:rPr lang="de-DE" sz="1700" baseline="0" dirty="0" err="1" smtClean="0"/>
                        <a:t>of</a:t>
                      </a:r>
                      <a:r>
                        <a:rPr lang="de-DE" sz="1700" baseline="0" dirty="0" smtClean="0"/>
                        <a:t> L (</a:t>
                      </a:r>
                      <a:r>
                        <a:rPr lang="de-DE" sz="1700" baseline="0" dirty="0" err="1" smtClean="0"/>
                        <a:t>use</a:t>
                      </a:r>
                      <a:r>
                        <a:rPr lang="de-DE" sz="1700" baseline="0" dirty="0" smtClean="0"/>
                        <a:t> all T </a:t>
                      </a:r>
                      <a:r>
                        <a:rPr lang="de-DE" sz="1700" baseline="0" dirty="0" err="1" smtClean="0"/>
                        <a:t>votes</a:t>
                      </a:r>
                      <a:r>
                        <a:rPr lang="de-DE" sz="1700" baseline="0" dirty="0" smtClean="0"/>
                        <a:t>)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dirty="0" smtClean="0"/>
                        <a:t>Yes</a:t>
                      </a:r>
                      <a:endParaRPr lang="de-DE" sz="1700" dirty="0"/>
                    </a:p>
                  </a:txBody>
                  <a:tcPr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dirty="0" err="1" smtClean="0"/>
                        <a:t>No</a:t>
                      </a:r>
                      <a:endParaRPr lang="de-DE" sz="1700" dirty="0"/>
                    </a:p>
                  </a:txBody>
                  <a:tcP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dirty="0" err="1" smtClean="0"/>
                        <a:t>No</a:t>
                      </a:r>
                      <a:endParaRPr lang="de-DE" sz="1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dirty="0" smtClean="0"/>
                        <a:t>(</a:t>
                      </a:r>
                      <a:r>
                        <a:rPr lang="de-DE" sz="1700" dirty="0" err="1" smtClean="0"/>
                        <a:t>t,T</a:t>
                      </a:r>
                      <a:r>
                        <a:rPr lang="de-DE" sz="1700" dirty="0" smtClean="0"/>
                        <a:t>)</a:t>
                      </a:r>
                      <a:r>
                        <a:rPr lang="de-DE" sz="1700" baseline="0" dirty="0" smtClean="0"/>
                        <a:t> </a:t>
                      </a:r>
                      <a:r>
                        <a:rPr lang="de-DE" sz="1700" baseline="0" dirty="0" err="1" smtClean="0"/>
                        <a:t>of</a:t>
                      </a:r>
                      <a:r>
                        <a:rPr lang="de-DE" sz="1700" baseline="0" dirty="0" smtClean="0"/>
                        <a:t> L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dirty="0" smtClean="0"/>
                        <a:t>Yes</a:t>
                      </a:r>
                      <a:endParaRPr lang="de-DE" sz="1700" dirty="0"/>
                    </a:p>
                  </a:txBody>
                  <a:tcPr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dirty="0" err="1" smtClean="0"/>
                        <a:t>No</a:t>
                      </a:r>
                      <a:endParaRPr lang="de-DE" sz="1700" dirty="0"/>
                    </a:p>
                  </a:txBody>
                  <a:tcP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dirty="0" smtClean="0"/>
                        <a:t>Yes</a:t>
                      </a:r>
                      <a:endParaRPr lang="de-DE" sz="1700" dirty="0"/>
                    </a:p>
                  </a:txBody>
                  <a:tcPr>
                    <a:solidFill>
                      <a:srgbClr val="33CC66"/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de-DE" sz="1700" dirty="0" smtClean="0"/>
                        <a:t>Ranking</a:t>
                      </a:r>
                      <a:endParaRPr lang="de-DE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dirty="0" err="1" smtClean="0"/>
                        <a:t>k</a:t>
                      </a:r>
                      <a:r>
                        <a:rPr lang="de-DE" sz="1700" baseline="0" dirty="0" smtClean="0"/>
                        <a:t> </a:t>
                      </a:r>
                      <a:r>
                        <a:rPr lang="de-DE" sz="1700" baseline="0" dirty="0" err="1" smtClean="0"/>
                        <a:t>of</a:t>
                      </a:r>
                      <a:r>
                        <a:rPr lang="de-DE" sz="1700" baseline="0" dirty="0" smtClean="0"/>
                        <a:t> L (</a:t>
                      </a:r>
                      <a:r>
                        <a:rPr lang="de-DE" sz="1700" baseline="0" dirty="0" err="1" smtClean="0"/>
                        <a:t>k</a:t>
                      </a:r>
                      <a:r>
                        <a:rPr lang="de-DE" sz="1700" baseline="0" dirty="0" smtClean="0"/>
                        <a:t> &lt; L)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dirty="0" err="1" smtClean="0"/>
                        <a:t>No</a:t>
                      </a:r>
                      <a:endParaRPr lang="de-DE" sz="1700" dirty="0"/>
                    </a:p>
                  </a:txBody>
                  <a:tcP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dirty="0" err="1" smtClean="0"/>
                        <a:t>No</a:t>
                      </a:r>
                      <a:endParaRPr lang="de-DE" sz="1700" dirty="0"/>
                    </a:p>
                  </a:txBody>
                  <a:tcP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dirty="0" smtClean="0"/>
                        <a:t>Yes</a:t>
                      </a:r>
                      <a:endParaRPr lang="de-DE" sz="1700" dirty="0"/>
                    </a:p>
                  </a:txBody>
                  <a:tcPr>
                    <a:solidFill>
                      <a:srgbClr val="33CC66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dirty="0" smtClean="0"/>
                        <a:t>L </a:t>
                      </a:r>
                      <a:r>
                        <a:rPr lang="de-DE" sz="1700" dirty="0" err="1" smtClean="0"/>
                        <a:t>of</a:t>
                      </a:r>
                      <a:r>
                        <a:rPr lang="de-DE" sz="1700" dirty="0" smtClean="0"/>
                        <a:t> L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dirty="0" err="1" smtClean="0"/>
                        <a:t>No</a:t>
                      </a:r>
                      <a:endParaRPr lang="de-DE" sz="1700" dirty="0"/>
                    </a:p>
                  </a:txBody>
                  <a:tcP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dirty="0" smtClean="0"/>
                        <a:t>Yes</a:t>
                      </a:r>
                      <a:endParaRPr lang="de-DE" sz="1700" dirty="0"/>
                    </a:p>
                  </a:txBody>
                  <a:tcPr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dirty="0" smtClean="0"/>
                        <a:t>Yes</a:t>
                      </a:r>
                      <a:endParaRPr lang="de-DE" sz="1700" dirty="0"/>
                    </a:p>
                  </a:txBody>
                  <a:tcPr>
                    <a:solidFill>
                      <a:srgbClr val="33CC66"/>
                    </a:solidFill>
                  </a:tcPr>
                </a:tc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j-lt"/>
              </a:rPr>
              <a:t>Ballot </a:t>
            </a:r>
            <a:r>
              <a:rPr lang="de-DE" dirty="0" err="1" smtClean="0">
                <a:latin typeface="+mj-lt"/>
              </a:rPr>
              <a:t>types</a:t>
            </a:r>
            <a:endParaRPr lang="en-US" dirty="0">
              <a:latin typeface="+mj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Verdana"/>
              </a:rPr>
              <a:t>Oksana Kulyk | </a:t>
            </a:r>
            <a:r>
              <a:rPr lang="en-US" dirty="0">
                <a:cs typeface="Verdana"/>
              </a:rPr>
              <a:t>Voting - FC 2016 Workshop</a:t>
            </a:r>
            <a:endParaRPr lang="en-US" dirty="0" smtClean="0">
              <a:cs typeface="Verdana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7466FE1-DE63-4CE7-A4A8-DE1B75E395F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756205"/>
              </p:ext>
            </p:extLst>
          </p:nvPr>
        </p:nvGraphicFramePr>
        <p:xfrm>
          <a:off x="7488090" y="1916832"/>
          <a:ext cx="1405086" cy="36147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05086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err="1" smtClean="0"/>
                        <a:t>Wikström</a:t>
                      </a:r>
                      <a:endParaRPr lang="de-DE" sz="1600" dirty="0" smtClean="0"/>
                    </a:p>
                    <a:p>
                      <a:pPr algn="ctr"/>
                      <a:r>
                        <a:rPr lang="de-DE" sz="1600" dirty="0" smtClean="0"/>
                        <a:t>(Mix)</a:t>
                      </a:r>
                      <a:endParaRPr lang="de-D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700" dirty="0" smtClean="0"/>
                        <a:t>Yes</a:t>
                      </a:r>
                      <a:endParaRPr lang="de-DE" sz="1700" dirty="0"/>
                    </a:p>
                  </a:txBody>
                  <a:tcPr>
                    <a:solidFill>
                      <a:srgbClr val="33CC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7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de-DE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3CC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700" dirty="0" smtClean="0"/>
                        <a:t>Yes</a:t>
                      </a:r>
                      <a:endParaRPr lang="de-DE" sz="1700" dirty="0"/>
                    </a:p>
                  </a:txBody>
                  <a:tcPr>
                    <a:solidFill>
                      <a:srgbClr val="33CC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700" dirty="0" smtClean="0"/>
                        <a:t>Yes</a:t>
                      </a:r>
                      <a:endParaRPr lang="de-DE" sz="1700" dirty="0"/>
                    </a:p>
                  </a:txBody>
                  <a:tcPr>
                    <a:solidFill>
                      <a:srgbClr val="33CC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700" dirty="0" smtClean="0"/>
                        <a:t>Yes</a:t>
                      </a:r>
                      <a:endParaRPr lang="de-DE" sz="1700" dirty="0"/>
                    </a:p>
                  </a:txBody>
                  <a:tcPr>
                    <a:solidFill>
                      <a:srgbClr val="33CC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700" dirty="0" smtClean="0"/>
                        <a:t>Yes</a:t>
                      </a:r>
                      <a:endParaRPr lang="de-DE" sz="1700" dirty="0"/>
                    </a:p>
                  </a:txBody>
                  <a:tcPr>
                    <a:solidFill>
                      <a:srgbClr val="33CC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700" dirty="0" smtClean="0"/>
                        <a:t>Yes</a:t>
                      </a:r>
                      <a:endParaRPr lang="de-DE" sz="1700" dirty="0"/>
                    </a:p>
                  </a:txBody>
                  <a:tcPr>
                    <a:solidFill>
                      <a:srgbClr val="33CC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700" dirty="0" smtClean="0"/>
                        <a:t>Yes</a:t>
                      </a:r>
                      <a:endParaRPr lang="de-DE" sz="1700" dirty="0"/>
                    </a:p>
                  </a:txBody>
                  <a:tcPr>
                    <a:solidFill>
                      <a:srgbClr val="33CC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6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ihandform 14"/>
          <p:cNvSpPr/>
          <p:nvPr/>
        </p:nvSpPr>
        <p:spPr>
          <a:xfrm>
            <a:off x="334677" y="4388163"/>
            <a:ext cx="702098" cy="697153"/>
          </a:xfrm>
          <a:custGeom>
            <a:avLst/>
            <a:gdLst>
              <a:gd name="connsiteX0" fmla="*/ 0 w 702098"/>
              <a:gd name="connsiteY0" fmla="*/ 69715 h 697153"/>
              <a:gd name="connsiteX1" fmla="*/ 69715 w 702098"/>
              <a:gd name="connsiteY1" fmla="*/ 0 h 697153"/>
              <a:gd name="connsiteX2" fmla="*/ 632383 w 702098"/>
              <a:gd name="connsiteY2" fmla="*/ 0 h 697153"/>
              <a:gd name="connsiteX3" fmla="*/ 702098 w 702098"/>
              <a:gd name="connsiteY3" fmla="*/ 69715 h 697153"/>
              <a:gd name="connsiteX4" fmla="*/ 702098 w 702098"/>
              <a:gd name="connsiteY4" fmla="*/ 627438 h 697153"/>
              <a:gd name="connsiteX5" fmla="*/ 632383 w 702098"/>
              <a:gd name="connsiteY5" fmla="*/ 697153 h 697153"/>
              <a:gd name="connsiteX6" fmla="*/ 69715 w 702098"/>
              <a:gd name="connsiteY6" fmla="*/ 697153 h 697153"/>
              <a:gd name="connsiteX7" fmla="*/ 0 w 702098"/>
              <a:gd name="connsiteY7" fmla="*/ 627438 h 697153"/>
              <a:gd name="connsiteX8" fmla="*/ 0 w 702098"/>
              <a:gd name="connsiteY8" fmla="*/ 69715 h 697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2098" h="697153">
                <a:moveTo>
                  <a:pt x="0" y="69715"/>
                </a:moveTo>
                <a:cubicBezTo>
                  <a:pt x="0" y="31212"/>
                  <a:pt x="31212" y="0"/>
                  <a:pt x="69715" y="0"/>
                </a:cubicBezTo>
                <a:lnTo>
                  <a:pt x="632383" y="0"/>
                </a:lnTo>
                <a:cubicBezTo>
                  <a:pt x="670886" y="0"/>
                  <a:pt x="702098" y="31212"/>
                  <a:pt x="702098" y="69715"/>
                </a:cubicBezTo>
                <a:lnTo>
                  <a:pt x="702098" y="627438"/>
                </a:lnTo>
                <a:cubicBezTo>
                  <a:pt x="702098" y="665941"/>
                  <a:pt x="670886" y="697153"/>
                  <a:pt x="632383" y="697153"/>
                </a:cubicBezTo>
                <a:lnTo>
                  <a:pt x="69715" y="697153"/>
                </a:lnTo>
                <a:cubicBezTo>
                  <a:pt x="31212" y="697153"/>
                  <a:pt x="0" y="665941"/>
                  <a:pt x="0" y="627438"/>
                </a:cubicBezTo>
                <a:lnTo>
                  <a:pt x="0" y="6971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344" tIns="85344" rIns="85344" bIns="278104" numCol="1" spcCol="1270" anchor="t" anchorCtr="0">
            <a:noAutofit/>
          </a:bodyPr>
          <a:lstStyle/>
          <a:p>
            <a:pPr lvl="0" algn="l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200" kern="1200" baseline="0" smtClean="0"/>
              <a:t>Setup</a:t>
            </a:r>
            <a:endParaRPr lang="de-DE" sz="1200" kern="1200"/>
          </a:p>
        </p:txBody>
      </p:sp>
      <p:sp>
        <p:nvSpPr>
          <p:cNvPr id="22" name="Freihandform 21"/>
          <p:cNvSpPr/>
          <p:nvPr/>
        </p:nvSpPr>
        <p:spPr>
          <a:xfrm>
            <a:off x="1352801" y="4438818"/>
            <a:ext cx="669974" cy="363459"/>
          </a:xfrm>
          <a:custGeom>
            <a:avLst/>
            <a:gdLst>
              <a:gd name="connsiteX0" fmla="*/ 0 w 669974"/>
              <a:gd name="connsiteY0" fmla="*/ 72692 h 363459"/>
              <a:gd name="connsiteX1" fmla="*/ 488245 w 669974"/>
              <a:gd name="connsiteY1" fmla="*/ 72692 h 363459"/>
              <a:gd name="connsiteX2" fmla="*/ 488245 w 669974"/>
              <a:gd name="connsiteY2" fmla="*/ 0 h 363459"/>
              <a:gd name="connsiteX3" fmla="*/ 669974 w 669974"/>
              <a:gd name="connsiteY3" fmla="*/ 181730 h 363459"/>
              <a:gd name="connsiteX4" fmla="*/ 488245 w 669974"/>
              <a:gd name="connsiteY4" fmla="*/ 363459 h 363459"/>
              <a:gd name="connsiteX5" fmla="*/ 488245 w 669974"/>
              <a:gd name="connsiteY5" fmla="*/ 290767 h 363459"/>
              <a:gd name="connsiteX6" fmla="*/ 0 w 669974"/>
              <a:gd name="connsiteY6" fmla="*/ 290767 h 363459"/>
              <a:gd name="connsiteX7" fmla="*/ 0 w 669974"/>
              <a:gd name="connsiteY7" fmla="*/ 72692 h 363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9974" h="363459">
                <a:moveTo>
                  <a:pt x="0" y="72692"/>
                </a:moveTo>
                <a:lnTo>
                  <a:pt x="488245" y="72692"/>
                </a:lnTo>
                <a:lnTo>
                  <a:pt x="488245" y="0"/>
                </a:lnTo>
                <a:lnTo>
                  <a:pt x="669974" y="181730"/>
                </a:lnTo>
                <a:lnTo>
                  <a:pt x="488245" y="363459"/>
                </a:lnTo>
                <a:lnTo>
                  <a:pt x="488245" y="290767"/>
                </a:lnTo>
                <a:lnTo>
                  <a:pt x="0" y="290767"/>
                </a:lnTo>
                <a:lnTo>
                  <a:pt x="0" y="72692"/>
                </a:lnTo>
                <a:close/>
              </a:path>
            </a:pathLst>
          </a:custGeom>
        </p:spPr>
        <p:style>
          <a:lnRef idx="0">
            <a:schemeClr val="accent4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2692" rIns="109038" bIns="72692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1000" kern="1200"/>
          </a:p>
        </p:txBody>
      </p:sp>
      <p:sp>
        <p:nvSpPr>
          <p:cNvPr id="24" name="Freihandform 23"/>
          <p:cNvSpPr/>
          <p:nvPr/>
        </p:nvSpPr>
        <p:spPr>
          <a:xfrm>
            <a:off x="2300878" y="4388163"/>
            <a:ext cx="2358409" cy="697153"/>
          </a:xfrm>
          <a:custGeom>
            <a:avLst/>
            <a:gdLst>
              <a:gd name="connsiteX0" fmla="*/ 0 w 2358409"/>
              <a:gd name="connsiteY0" fmla="*/ 69715 h 697153"/>
              <a:gd name="connsiteX1" fmla="*/ 69715 w 2358409"/>
              <a:gd name="connsiteY1" fmla="*/ 0 h 697153"/>
              <a:gd name="connsiteX2" fmla="*/ 2288694 w 2358409"/>
              <a:gd name="connsiteY2" fmla="*/ 0 h 697153"/>
              <a:gd name="connsiteX3" fmla="*/ 2358409 w 2358409"/>
              <a:gd name="connsiteY3" fmla="*/ 69715 h 697153"/>
              <a:gd name="connsiteX4" fmla="*/ 2358409 w 2358409"/>
              <a:gd name="connsiteY4" fmla="*/ 627438 h 697153"/>
              <a:gd name="connsiteX5" fmla="*/ 2288694 w 2358409"/>
              <a:gd name="connsiteY5" fmla="*/ 697153 h 697153"/>
              <a:gd name="connsiteX6" fmla="*/ 69715 w 2358409"/>
              <a:gd name="connsiteY6" fmla="*/ 697153 h 697153"/>
              <a:gd name="connsiteX7" fmla="*/ 0 w 2358409"/>
              <a:gd name="connsiteY7" fmla="*/ 627438 h 697153"/>
              <a:gd name="connsiteX8" fmla="*/ 0 w 2358409"/>
              <a:gd name="connsiteY8" fmla="*/ 69715 h 697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8409" h="697153">
                <a:moveTo>
                  <a:pt x="0" y="69715"/>
                </a:moveTo>
                <a:cubicBezTo>
                  <a:pt x="0" y="31212"/>
                  <a:pt x="31212" y="0"/>
                  <a:pt x="69715" y="0"/>
                </a:cubicBezTo>
                <a:lnTo>
                  <a:pt x="2288694" y="0"/>
                </a:lnTo>
                <a:cubicBezTo>
                  <a:pt x="2327197" y="0"/>
                  <a:pt x="2358409" y="31212"/>
                  <a:pt x="2358409" y="69715"/>
                </a:cubicBezTo>
                <a:lnTo>
                  <a:pt x="2358409" y="627438"/>
                </a:lnTo>
                <a:cubicBezTo>
                  <a:pt x="2358409" y="665941"/>
                  <a:pt x="2327197" y="697153"/>
                  <a:pt x="2288694" y="697153"/>
                </a:cubicBezTo>
                <a:lnTo>
                  <a:pt x="69715" y="697153"/>
                </a:lnTo>
                <a:cubicBezTo>
                  <a:pt x="31212" y="697153"/>
                  <a:pt x="0" y="665941"/>
                  <a:pt x="0" y="627438"/>
                </a:cubicBezTo>
                <a:lnTo>
                  <a:pt x="0" y="6971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344" tIns="85344" rIns="85344" bIns="278104" numCol="1" spcCol="1270" anchor="t" anchorCtr="0">
            <a:noAutofit/>
          </a:bodyPr>
          <a:lstStyle/>
          <a:p>
            <a:pPr lvl="0" algn="l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200" kern="1200" baseline="0" smtClean="0"/>
              <a:t>Vote casting</a:t>
            </a:r>
            <a:endParaRPr lang="de-DE" sz="1200" kern="1200"/>
          </a:p>
        </p:txBody>
      </p:sp>
      <p:sp>
        <p:nvSpPr>
          <p:cNvPr id="26" name="Freihandform 25"/>
          <p:cNvSpPr/>
          <p:nvPr/>
        </p:nvSpPr>
        <p:spPr>
          <a:xfrm rot="21599824">
            <a:off x="4770196" y="4438739"/>
            <a:ext cx="380999" cy="363459"/>
          </a:xfrm>
          <a:custGeom>
            <a:avLst/>
            <a:gdLst>
              <a:gd name="connsiteX0" fmla="*/ 0 w 380999"/>
              <a:gd name="connsiteY0" fmla="*/ 72692 h 363459"/>
              <a:gd name="connsiteX1" fmla="*/ 199270 w 380999"/>
              <a:gd name="connsiteY1" fmla="*/ 72692 h 363459"/>
              <a:gd name="connsiteX2" fmla="*/ 199270 w 380999"/>
              <a:gd name="connsiteY2" fmla="*/ 0 h 363459"/>
              <a:gd name="connsiteX3" fmla="*/ 380999 w 380999"/>
              <a:gd name="connsiteY3" fmla="*/ 181730 h 363459"/>
              <a:gd name="connsiteX4" fmla="*/ 199270 w 380999"/>
              <a:gd name="connsiteY4" fmla="*/ 363459 h 363459"/>
              <a:gd name="connsiteX5" fmla="*/ 199270 w 380999"/>
              <a:gd name="connsiteY5" fmla="*/ 290767 h 363459"/>
              <a:gd name="connsiteX6" fmla="*/ 0 w 380999"/>
              <a:gd name="connsiteY6" fmla="*/ 290767 h 363459"/>
              <a:gd name="connsiteX7" fmla="*/ 0 w 380999"/>
              <a:gd name="connsiteY7" fmla="*/ 72692 h 363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0999" h="363459">
                <a:moveTo>
                  <a:pt x="0" y="72692"/>
                </a:moveTo>
                <a:lnTo>
                  <a:pt x="199270" y="72692"/>
                </a:lnTo>
                <a:lnTo>
                  <a:pt x="199270" y="0"/>
                </a:lnTo>
                <a:lnTo>
                  <a:pt x="380999" y="181730"/>
                </a:lnTo>
                <a:lnTo>
                  <a:pt x="199270" y="363459"/>
                </a:lnTo>
                <a:lnTo>
                  <a:pt x="199270" y="290767"/>
                </a:lnTo>
                <a:lnTo>
                  <a:pt x="0" y="290767"/>
                </a:lnTo>
                <a:lnTo>
                  <a:pt x="0" y="72692"/>
                </a:lnTo>
                <a:close/>
              </a:path>
            </a:pathLst>
          </a:custGeom>
        </p:spPr>
        <p:style>
          <a:lnRef idx="0">
            <a:schemeClr val="accent4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72692" rIns="109038" bIns="72691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1000" kern="1200"/>
          </a:p>
        </p:txBody>
      </p:sp>
      <p:sp>
        <p:nvSpPr>
          <p:cNvPr id="27" name="Freihandform 26"/>
          <p:cNvSpPr/>
          <p:nvPr/>
        </p:nvSpPr>
        <p:spPr>
          <a:xfrm>
            <a:off x="5220014" y="4388031"/>
            <a:ext cx="1692082" cy="697153"/>
          </a:xfrm>
          <a:custGeom>
            <a:avLst/>
            <a:gdLst>
              <a:gd name="connsiteX0" fmla="*/ 0 w 1354079"/>
              <a:gd name="connsiteY0" fmla="*/ 69715 h 697153"/>
              <a:gd name="connsiteX1" fmla="*/ 69715 w 1354079"/>
              <a:gd name="connsiteY1" fmla="*/ 0 h 697153"/>
              <a:gd name="connsiteX2" fmla="*/ 1284364 w 1354079"/>
              <a:gd name="connsiteY2" fmla="*/ 0 h 697153"/>
              <a:gd name="connsiteX3" fmla="*/ 1354079 w 1354079"/>
              <a:gd name="connsiteY3" fmla="*/ 69715 h 697153"/>
              <a:gd name="connsiteX4" fmla="*/ 1354079 w 1354079"/>
              <a:gd name="connsiteY4" fmla="*/ 627438 h 697153"/>
              <a:gd name="connsiteX5" fmla="*/ 1284364 w 1354079"/>
              <a:gd name="connsiteY5" fmla="*/ 697153 h 697153"/>
              <a:gd name="connsiteX6" fmla="*/ 69715 w 1354079"/>
              <a:gd name="connsiteY6" fmla="*/ 697153 h 697153"/>
              <a:gd name="connsiteX7" fmla="*/ 0 w 1354079"/>
              <a:gd name="connsiteY7" fmla="*/ 627438 h 697153"/>
              <a:gd name="connsiteX8" fmla="*/ 0 w 1354079"/>
              <a:gd name="connsiteY8" fmla="*/ 69715 h 697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4079" h="697153">
                <a:moveTo>
                  <a:pt x="0" y="69715"/>
                </a:moveTo>
                <a:cubicBezTo>
                  <a:pt x="0" y="31212"/>
                  <a:pt x="31212" y="0"/>
                  <a:pt x="69715" y="0"/>
                </a:cubicBezTo>
                <a:lnTo>
                  <a:pt x="1284364" y="0"/>
                </a:lnTo>
                <a:cubicBezTo>
                  <a:pt x="1322867" y="0"/>
                  <a:pt x="1354079" y="31212"/>
                  <a:pt x="1354079" y="69715"/>
                </a:cubicBezTo>
                <a:lnTo>
                  <a:pt x="1354079" y="627438"/>
                </a:lnTo>
                <a:cubicBezTo>
                  <a:pt x="1354079" y="665941"/>
                  <a:pt x="1322867" y="697153"/>
                  <a:pt x="1284364" y="697153"/>
                </a:cubicBezTo>
                <a:lnTo>
                  <a:pt x="69715" y="697153"/>
                </a:lnTo>
                <a:cubicBezTo>
                  <a:pt x="31212" y="697153"/>
                  <a:pt x="0" y="665941"/>
                  <a:pt x="0" y="627438"/>
                </a:cubicBezTo>
                <a:lnTo>
                  <a:pt x="0" y="6971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344" tIns="85344" rIns="85344" bIns="278104" numCol="1" spcCol="1270" anchor="t" anchorCtr="0">
            <a:noAutofit/>
          </a:bodyPr>
          <a:lstStyle/>
          <a:p>
            <a:pPr lvl="0" algn="l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200" kern="1200" baseline="0" dirty="0" err="1" smtClean="0"/>
              <a:t>Vote</a:t>
            </a:r>
            <a:r>
              <a:rPr lang="de-DE" sz="1200" kern="1200" baseline="0" dirty="0" smtClean="0"/>
              <a:t> </a:t>
            </a:r>
            <a:r>
              <a:rPr lang="de-DE" sz="1200" kern="1200" baseline="0" dirty="0" err="1" smtClean="0"/>
              <a:t>anonymisation</a:t>
            </a:r>
            <a:endParaRPr lang="de-DE" sz="1200" kern="1200" dirty="0"/>
          </a:p>
        </p:txBody>
      </p:sp>
      <p:sp>
        <p:nvSpPr>
          <p:cNvPr id="29" name="Freihandform 28"/>
          <p:cNvSpPr/>
          <p:nvPr/>
        </p:nvSpPr>
        <p:spPr>
          <a:xfrm rot="232">
            <a:off x="6933602" y="4438760"/>
            <a:ext cx="426899" cy="363459"/>
          </a:xfrm>
          <a:custGeom>
            <a:avLst/>
            <a:gdLst>
              <a:gd name="connsiteX0" fmla="*/ 0 w 426899"/>
              <a:gd name="connsiteY0" fmla="*/ 72692 h 363459"/>
              <a:gd name="connsiteX1" fmla="*/ 245170 w 426899"/>
              <a:gd name="connsiteY1" fmla="*/ 72692 h 363459"/>
              <a:gd name="connsiteX2" fmla="*/ 245170 w 426899"/>
              <a:gd name="connsiteY2" fmla="*/ 0 h 363459"/>
              <a:gd name="connsiteX3" fmla="*/ 426899 w 426899"/>
              <a:gd name="connsiteY3" fmla="*/ 181730 h 363459"/>
              <a:gd name="connsiteX4" fmla="*/ 245170 w 426899"/>
              <a:gd name="connsiteY4" fmla="*/ 363459 h 363459"/>
              <a:gd name="connsiteX5" fmla="*/ 245170 w 426899"/>
              <a:gd name="connsiteY5" fmla="*/ 290767 h 363459"/>
              <a:gd name="connsiteX6" fmla="*/ 0 w 426899"/>
              <a:gd name="connsiteY6" fmla="*/ 290767 h 363459"/>
              <a:gd name="connsiteX7" fmla="*/ 0 w 426899"/>
              <a:gd name="connsiteY7" fmla="*/ 72692 h 363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6899" h="363459">
                <a:moveTo>
                  <a:pt x="0" y="72692"/>
                </a:moveTo>
                <a:lnTo>
                  <a:pt x="245170" y="72692"/>
                </a:lnTo>
                <a:lnTo>
                  <a:pt x="245170" y="0"/>
                </a:lnTo>
                <a:lnTo>
                  <a:pt x="426899" y="181730"/>
                </a:lnTo>
                <a:lnTo>
                  <a:pt x="245170" y="363459"/>
                </a:lnTo>
                <a:lnTo>
                  <a:pt x="245170" y="290767"/>
                </a:lnTo>
                <a:lnTo>
                  <a:pt x="0" y="290767"/>
                </a:lnTo>
                <a:lnTo>
                  <a:pt x="0" y="72692"/>
                </a:lnTo>
                <a:close/>
              </a:path>
            </a:pathLst>
          </a:custGeom>
        </p:spPr>
        <p:style>
          <a:lnRef idx="0">
            <a:schemeClr val="accent4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72691" rIns="109038" bIns="72692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1000" kern="1200"/>
          </a:p>
        </p:txBody>
      </p:sp>
      <p:sp>
        <p:nvSpPr>
          <p:cNvPr id="30" name="Freihandform 29"/>
          <p:cNvSpPr/>
          <p:nvPr/>
        </p:nvSpPr>
        <p:spPr>
          <a:xfrm>
            <a:off x="7537705" y="4388163"/>
            <a:ext cx="931761" cy="697153"/>
          </a:xfrm>
          <a:custGeom>
            <a:avLst/>
            <a:gdLst>
              <a:gd name="connsiteX0" fmla="*/ 0 w 931761"/>
              <a:gd name="connsiteY0" fmla="*/ 69715 h 697153"/>
              <a:gd name="connsiteX1" fmla="*/ 69715 w 931761"/>
              <a:gd name="connsiteY1" fmla="*/ 0 h 697153"/>
              <a:gd name="connsiteX2" fmla="*/ 862046 w 931761"/>
              <a:gd name="connsiteY2" fmla="*/ 0 h 697153"/>
              <a:gd name="connsiteX3" fmla="*/ 931761 w 931761"/>
              <a:gd name="connsiteY3" fmla="*/ 69715 h 697153"/>
              <a:gd name="connsiteX4" fmla="*/ 931761 w 931761"/>
              <a:gd name="connsiteY4" fmla="*/ 627438 h 697153"/>
              <a:gd name="connsiteX5" fmla="*/ 862046 w 931761"/>
              <a:gd name="connsiteY5" fmla="*/ 697153 h 697153"/>
              <a:gd name="connsiteX6" fmla="*/ 69715 w 931761"/>
              <a:gd name="connsiteY6" fmla="*/ 697153 h 697153"/>
              <a:gd name="connsiteX7" fmla="*/ 0 w 931761"/>
              <a:gd name="connsiteY7" fmla="*/ 627438 h 697153"/>
              <a:gd name="connsiteX8" fmla="*/ 0 w 931761"/>
              <a:gd name="connsiteY8" fmla="*/ 69715 h 697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1761" h="697153">
                <a:moveTo>
                  <a:pt x="0" y="69715"/>
                </a:moveTo>
                <a:cubicBezTo>
                  <a:pt x="0" y="31212"/>
                  <a:pt x="31212" y="0"/>
                  <a:pt x="69715" y="0"/>
                </a:cubicBezTo>
                <a:lnTo>
                  <a:pt x="862046" y="0"/>
                </a:lnTo>
                <a:cubicBezTo>
                  <a:pt x="900549" y="0"/>
                  <a:pt x="931761" y="31212"/>
                  <a:pt x="931761" y="69715"/>
                </a:cubicBezTo>
                <a:lnTo>
                  <a:pt x="931761" y="627438"/>
                </a:lnTo>
                <a:cubicBezTo>
                  <a:pt x="931761" y="665941"/>
                  <a:pt x="900549" y="697153"/>
                  <a:pt x="862046" y="697153"/>
                </a:cubicBezTo>
                <a:lnTo>
                  <a:pt x="69715" y="697153"/>
                </a:lnTo>
                <a:cubicBezTo>
                  <a:pt x="31212" y="697153"/>
                  <a:pt x="0" y="665941"/>
                  <a:pt x="0" y="627438"/>
                </a:cubicBezTo>
                <a:lnTo>
                  <a:pt x="0" y="6971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344" tIns="85344" rIns="85344" bIns="278104" numCol="1" spcCol="1270" anchor="t" anchorCtr="0">
            <a:noAutofit/>
          </a:bodyPr>
          <a:lstStyle/>
          <a:p>
            <a:pPr lvl="0" algn="l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200" kern="1200" baseline="0" smtClean="0"/>
              <a:t>Tallying</a:t>
            </a:r>
            <a:endParaRPr lang="de-DE" sz="1200" kern="120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latin typeface="+mj-lt"/>
              </a:rPr>
              <a:t>Considering</a:t>
            </a:r>
            <a:r>
              <a:rPr lang="de-DE" dirty="0" smtClean="0">
                <a:latin typeface="+mj-lt"/>
              </a:rPr>
              <a:t> different </a:t>
            </a:r>
            <a:r>
              <a:rPr lang="de-DE" dirty="0" err="1" smtClean="0">
                <a:latin typeface="+mj-lt"/>
              </a:rPr>
              <a:t>phases</a:t>
            </a:r>
            <a:endParaRPr lang="en-US" dirty="0">
              <a:latin typeface="+mj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Verdana"/>
              </a:rPr>
              <a:t>Oksana Kulyk | </a:t>
            </a:r>
            <a:r>
              <a:rPr lang="en-US" dirty="0">
                <a:cs typeface="Verdana"/>
              </a:rPr>
              <a:t>Voting - FC 2016 Workshop</a:t>
            </a:r>
            <a:endParaRPr lang="en-US" dirty="0" smtClean="0">
              <a:cs typeface="Verdana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7466FE1-DE63-4CE7-A4A8-DE1B75E395F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9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370" y="2336498"/>
            <a:ext cx="1029028" cy="1629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6" descr="https://encrypted-tbn2.gstatic.com/images?q=tbn:ANd9GcSFqlzT5c93vd_Vh6RHhCbkX9Xn6w6mdHCUzBeOCCEIibk9Zy_uK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984" y="2788040"/>
            <a:ext cx="1591419" cy="1192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050"/>
          <a:stretch>
            <a:fillRect/>
          </a:stretch>
        </p:blipFill>
        <p:spPr bwMode="auto">
          <a:xfrm rot="21056218">
            <a:off x="6752168" y="2915094"/>
            <a:ext cx="519234" cy="51249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Gerade Verbindung mit Pfeil 16"/>
          <p:cNvCxnSpPr/>
          <p:nvPr/>
        </p:nvCxnSpPr>
        <p:spPr bwMode="auto">
          <a:xfrm>
            <a:off x="2213158" y="2060848"/>
            <a:ext cx="802913" cy="5023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>
            <a:stCxn id="9" idx="3"/>
          </p:cNvCxnSpPr>
          <p:nvPr/>
        </p:nvCxnSpPr>
        <p:spPr bwMode="auto">
          <a:xfrm>
            <a:off x="4115398" y="3151089"/>
            <a:ext cx="2154127" cy="2572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Grafik 3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430" y="1604137"/>
            <a:ext cx="600728" cy="600728"/>
          </a:xfrm>
          <a:prstGeom prst="rect">
            <a:avLst/>
          </a:prstGeom>
        </p:spPr>
      </p:pic>
      <p:pic>
        <p:nvPicPr>
          <p:cNvPr id="40" name="Grafik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363" y="1551656"/>
            <a:ext cx="600728" cy="600728"/>
          </a:xfrm>
          <a:prstGeom prst="rect">
            <a:avLst/>
          </a:prstGeom>
        </p:spPr>
      </p:pic>
      <p:pic>
        <p:nvPicPr>
          <p:cNvPr id="41" name="Grafik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794" y="2401947"/>
            <a:ext cx="600728" cy="600728"/>
          </a:xfrm>
          <a:prstGeom prst="rect">
            <a:avLst/>
          </a:prstGeom>
        </p:spPr>
      </p:pic>
      <p:pic>
        <p:nvPicPr>
          <p:cNvPr id="42" name="Grafik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848" y="1551107"/>
            <a:ext cx="600728" cy="600728"/>
          </a:xfrm>
          <a:prstGeom prst="rect">
            <a:avLst/>
          </a:prstGeom>
        </p:spPr>
      </p:pic>
      <p:pic>
        <p:nvPicPr>
          <p:cNvPr id="43" name="Grafik 4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064" y="3214668"/>
            <a:ext cx="600728" cy="600728"/>
          </a:xfrm>
          <a:prstGeom prst="rect">
            <a:avLst/>
          </a:prstGeom>
        </p:spPr>
      </p:pic>
      <p:cxnSp>
        <p:nvCxnSpPr>
          <p:cNvPr id="46" name="Gerade Verbindung mit Pfeil 45"/>
          <p:cNvCxnSpPr/>
          <p:nvPr/>
        </p:nvCxnSpPr>
        <p:spPr bwMode="auto">
          <a:xfrm flipV="1">
            <a:off x="2413823" y="2713690"/>
            <a:ext cx="586333" cy="997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stCxn id="43" idx="3"/>
          </p:cNvCxnSpPr>
          <p:nvPr/>
        </p:nvCxnSpPr>
        <p:spPr bwMode="auto">
          <a:xfrm flipV="1">
            <a:off x="2699792" y="3002675"/>
            <a:ext cx="316279" cy="5123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>
            <a:stCxn id="40" idx="2"/>
          </p:cNvCxnSpPr>
          <p:nvPr/>
        </p:nvCxnSpPr>
        <p:spPr bwMode="auto">
          <a:xfrm>
            <a:off x="3108727" y="2152384"/>
            <a:ext cx="207709" cy="21124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/>
          <p:cNvCxnSpPr/>
          <p:nvPr/>
        </p:nvCxnSpPr>
        <p:spPr bwMode="auto">
          <a:xfrm flipH="1">
            <a:off x="3443127" y="1974616"/>
            <a:ext cx="267722" cy="4110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299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09_CASED_PPT_Vorlage2003">
  <a:themeElements>
    <a:clrScheme name="SecUSo Master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2DA2BF"/>
      </a:accent1>
      <a:accent2>
        <a:srgbClr val="C00000"/>
      </a:accent2>
      <a:accent3>
        <a:srgbClr val="EB641B"/>
      </a:accent3>
      <a:accent4>
        <a:srgbClr val="39639D"/>
      </a:accent4>
      <a:accent5>
        <a:srgbClr val="00682F"/>
      </a:accent5>
      <a:accent6>
        <a:srgbClr val="7D3C4A"/>
      </a:accent6>
      <a:hlink>
        <a:srgbClr val="0F5666"/>
      </a:hlink>
      <a:folHlink>
        <a:srgbClr val="0F5666"/>
      </a:folHlink>
    </a:clrScheme>
    <a:fontScheme name="powerpointvorlag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Wink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4365"/>
        </a:solidFill>
        <a:ln>
          <a:solidFill>
            <a:schemeClr val="accent4">
              <a:lumMod val="5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owerpoint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vorl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vorl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vorl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vorl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vorl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vorl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vorl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vorl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vorl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vorl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vorl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1_CASED_PPT_Vorlage2003">
  <a:themeElements>
    <a:clrScheme name="SecUSo Master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2DA2BF"/>
      </a:accent1>
      <a:accent2>
        <a:srgbClr val="C00000"/>
      </a:accent2>
      <a:accent3>
        <a:srgbClr val="EB641B"/>
      </a:accent3>
      <a:accent4>
        <a:srgbClr val="39639D"/>
      </a:accent4>
      <a:accent5>
        <a:srgbClr val="00682F"/>
      </a:accent5>
      <a:accent6>
        <a:srgbClr val="7D3C4A"/>
      </a:accent6>
      <a:hlink>
        <a:srgbClr val="0F5666"/>
      </a:hlink>
      <a:folHlink>
        <a:srgbClr val="0F5666"/>
      </a:folHlink>
    </a:clrScheme>
    <a:fontScheme name="powerpointvorlag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Wink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4365"/>
        </a:solidFill>
        <a:ln>
          <a:solidFill>
            <a:schemeClr val="accent4">
              <a:lumMod val="5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owerpoint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vorl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vorl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vorl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vorl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vorl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vorl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vorl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vorl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vorl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vorl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vorl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09_CASED_PPT_Vorlage2003</Template>
  <TotalTime>0</TotalTime>
  <Words>1269</Words>
  <Application>Microsoft Macintosh PowerPoint</Application>
  <PresentationFormat>Bildschirmpräsentation (4:3)</PresentationFormat>
  <Paragraphs>337</Paragraphs>
  <Slides>23</Slides>
  <Notes>23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23</vt:i4>
      </vt:variant>
    </vt:vector>
  </HeadingPairs>
  <TitlesOfParts>
    <vt:vector size="25" baseType="lpstr">
      <vt:lpstr>09_CASED_PPT_Vorlage2003</vt:lpstr>
      <vt:lpstr>11_CASED_PPT_Vorlage2003</vt:lpstr>
      <vt:lpstr>Efficiency Comparison of Various Approaches in E-Voting Protocols</vt:lpstr>
      <vt:lpstr>Motivation of our research project</vt:lpstr>
      <vt:lpstr>Proposal: Decision support system</vt:lpstr>
      <vt:lpstr>Focus of this paper</vt:lpstr>
      <vt:lpstr>Protocol overview</vt:lpstr>
      <vt:lpstr>Vote anonymisation</vt:lpstr>
      <vt:lpstr>Tallying – Decryption</vt:lpstr>
      <vt:lpstr>Ballot types</vt:lpstr>
      <vt:lpstr>Considering different phases</vt:lpstr>
      <vt:lpstr>Relevant questions for each phase </vt:lpstr>
      <vt:lpstr>Methodology</vt:lpstr>
      <vt:lpstr>Relevant parameters</vt:lpstr>
      <vt:lpstr>Tool implementation</vt:lpstr>
      <vt:lpstr>Case studies</vt:lpstr>
      <vt:lpstr>Swiss referendum</vt:lpstr>
      <vt:lpstr>Estonia elections</vt:lpstr>
      <vt:lpstr>Norway elections</vt:lpstr>
      <vt:lpstr>IACR elections</vt:lpstr>
      <vt:lpstr>Boardroom voting</vt:lpstr>
      <vt:lpstr>Local elections, State of Hesse</vt:lpstr>
      <vt:lpstr>Victoria state election</vt:lpstr>
      <vt:lpstr>Conclusions</vt:lpstr>
      <vt:lpstr>Future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Titelseite Haupt-Überschrift</dc:title>
  <dc:creator>Anne Grauenhorst</dc:creator>
  <cp:lastModifiedBy>Oksana Kulyk</cp:lastModifiedBy>
  <cp:revision>2624</cp:revision>
  <cp:lastPrinted>2013-01-17T10:45:12Z</cp:lastPrinted>
  <dcterms:created xsi:type="dcterms:W3CDTF">2009-03-26T09:46:46Z</dcterms:created>
  <dcterms:modified xsi:type="dcterms:W3CDTF">2016-03-01T01:31:03Z</dcterms:modified>
</cp:coreProperties>
</file>