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3" r:id="rId11"/>
    <p:sldId id="274" r:id="rId12"/>
    <p:sldId id="275" r:id="rId13"/>
    <p:sldId id="276" r:id="rId14"/>
    <p:sldId id="277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1" autoAdjust="0"/>
    <p:restoredTop sz="94660"/>
  </p:normalViewPr>
  <p:slideViewPr>
    <p:cSldViewPr>
      <p:cViewPr varScale="1">
        <p:scale>
          <a:sx n="82" d="100"/>
          <a:sy n="82" d="100"/>
        </p:scale>
        <p:origin x="72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2/27/2016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2/27/2016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2/27/2016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Democracy</a:t>
            </a:r>
            <a:r>
              <a:rPr lang="en-US" baseline="30000" dirty="0" smtClean="0"/>
              <a:t>2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E. Glen Weyl, Microsoft Research New England and University of Chicago</a:t>
            </a:r>
          </a:p>
          <a:p>
            <a:r>
              <a:rPr lang="en-US" dirty="0" smtClean="0"/>
              <a:t>Keynote at Voting ’16 as part of FC16 on February 26, 2016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Binary, one-shot referendum (only with money)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Multicandidate one-shot race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Prioritization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Many simultaneous binary issues (as in software)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Resource allocation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Repeated elections with persistent, storable currency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78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Collusive and fraudulent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All formal analysis of collusion in first case, with basic assumptions</a:t>
            </a:r>
          </a:p>
          <a:p>
            <a:r>
              <a:rPr lang="en-US" dirty="0" smtClean="0"/>
              <a:t>Consider collusion (vote buying) and fraud (pretending to multiple identities)</a:t>
            </a:r>
          </a:p>
          <a:p>
            <a:r>
              <a:rPr lang="en-US" dirty="0" smtClean="0"/>
              <a:t>Consider average and worst case collusive groups, and defrauders</a:t>
            </a:r>
          </a:p>
          <a:p>
            <a:r>
              <a:rPr lang="en-US" dirty="0" smtClean="0"/>
              <a:t>Different informational environments (collusive group has or not perfect internal monitor, is or is not monitored by private citizens, the state)</a:t>
            </a:r>
          </a:p>
          <a:p>
            <a:r>
              <a:rPr lang="en-US" dirty="0" smtClean="0"/>
              <a:t>Basic intuition: can overcome convexity, internalize benefit to others</a:t>
            </a:r>
          </a:p>
          <a:p>
            <a:r>
              <a:rPr lang="en-US" dirty="0" smtClean="0"/>
              <a:t>But limits with small numbers as still gets convex quickly…and if public expects it reacts, can </a:t>
            </a:r>
            <a:r>
              <a:rPr lang="en-US" smtClean="0"/>
              <a:t>make self-defeating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29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collusion and fraud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Bad cases:</a:t>
            </a:r>
          </a:p>
          <a:p>
            <a:r>
              <a:rPr lang="en-US" dirty="0" smtClean="0"/>
              <a:t>Worst case (group of most extreme) colluders without any public monitoring</a:t>
            </a:r>
          </a:p>
          <a:p>
            <a:r>
              <a:rPr lang="en-US" dirty="0" smtClean="0"/>
              <a:t>Very large number of colluders in any case (when government cannot catch)</a:t>
            </a:r>
          </a:p>
          <a:p>
            <a:r>
              <a:rPr lang="en-US" dirty="0" smtClean="0"/>
              <a:t>Very large scale fraud</a:t>
            </a:r>
          </a:p>
          <a:p>
            <a:pPr marL="0" indent="0">
              <a:buNone/>
            </a:pPr>
            <a:r>
              <a:rPr lang="en-US" dirty="0" smtClean="0"/>
              <a:t>Good cases:</a:t>
            </a:r>
          </a:p>
          <a:p>
            <a:r>
              <a:rPr lang="en-US" dirty="0" smtClean="0"/>
              <a:t>Average colluders in any case</a:t>
            </a:r>
          </a:p>
          <a:p>
            <a:r>
              <a:rPr lang="en-US" dirty="0" smtClean="0"/>
              <a:t>Any case where public knows </a:t>
            </a:r>
            <a:r>
              <a:rPr lang="en-US" i="1" dirty="0" smtClean="0"/>
              <a:t>may</a:t>
            </a:r>
            <a:r>
              <a:rPr lang="en-US" dirty="0" smtClean="0"/>
              <a:t> exist (even if don’t know specific case)</a:t>
            </a:r>
          </a:p>
          <a:p>
            <a:r>
              <a:rPr lang="en-US" dirty="0" smtClean="0"/>
              <a:t>Any case there are constant number of colluders in large 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63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to have secret ballot; how to conceal payments? (with money)</a:t>
            </a:r>
          </a:p>
          <a:p>
            <a:r>
              <a:rPr lang="en-US" dirty="0" smtClean="0"/>
              <a:t>How to prevent people giving others money to use on voting? (with money)</a:t>
            </a:r>
          </a:p>
          <a:p>
            <a:r>
              <a:rPr lang="en-US" dirty="0" smtClean="0"/>
              <a:t>Avoiding some people having better sense of chance of tie than others (all systems)</a:t>
            </a:r>
          </a:p>
          <a:p>
            <a:r>
              <a:rPr lang="en-US" dirty="0" smtClean="0"/>
              <a:t>Better or worse with persistent artificial currency?</a:t>
            </a:r>
          </a:p>
          <a:p>
            <a:r>
              <a:rPr lang="en-US" dirty="0" smtClean="0"/>
              <a:t>Verifying that cardinal not just ordinal votes untampered…harder or easier?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19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working on academic, commercial and public sides</a:t>
            </a:r>
          </a:p>
          <a:p>
            <a:pPr lvl="1"/>
            <a:r>
              <a:rPr lang="en-US" dirty="0" smtClean="0"/>
              <a:t>Chief Research Officer for CDE</a:t>
            </a:r>
          </a:p>
          <a:p>
            <a:pPr lvl="1"/>
            <a:r>
              <a:rPr lang="en-US" dirty="0" smtClean="0"/>
              <a:t>Writing book Democracy</a:t>
            </a:r>
            <a:r>
              <a:rPr lang="en-US" baseline="30000" dirty="0" smtClean="0"/>
              <a:t>2</a:t>
            </a:r>
            <a:r>
              <a:rPr lang="en-US" dirty="0" smtClean="0"/>
              <a:t> for popular audience</a:t>
            </a:r>
          </a:p>
          <a:p>
            <a:pPr lvl="1"/>
            <a:r>
              <a:rPr lang="en-US" dirty="0" smtClean="0"/>
              <a:t>Academic papers on robustness, small populations, eminent domain application, corporate bankruptcy application and general equilibrium version</a:t>
            </a:r>
          </a:p>
          <a:p>
            <a:r>
              <a:rPr lang="en-US" dirty="0" smtClean="0"/>
              <a:t>Also trying to encourage work by others</a:t>
            </a:r>
          </a:p>
          <a:p>
            <a:pPr lvl="1"/>
            <a:r>
              <a:rPr lang="en-US" dirty="0" smtClean="0"/>
              <a:t>Conference at Chicago in April with scholars for many disciplines: classics, history of economic thought, law, etc.</a:t>
            </a:r>
          </a:p>
          <a:p>
            <a:pPr lvl="1"/>
            <a:r>
              <a:rPr lang="en-US" dirty="0" smtClean="0"/>
              <a:t>Sunoo Park and Ron Rivest will present something</a:t>
            </a:r>
          </a:p>
          <a:p>
            <a:pPr lvl="1"/>
            <a:r>
              <a:rPr lang="en-US" dirty="0" smtClean="0"/>
              <a:t>But many other challenges and we need as much help as we can get!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6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talk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Basic results</a:t>
            </a:r>
          </a:p>
          <a:p>
            <a:pPr marL="880110" lvl="1" indent="-514350">
              <a:buFont typeface="+mj-lt"/>
              <a:buAutoNum type="alphaUcPeriod"/>
            </a:pPr>
            <a:r>
              <a:rPr lang="en-US" dirty="0" smtClean="0"/>
              <a:t>Intuitions</a:t>
            </a:r>
          </a:p>
          <a:p>
            <a:pPr marL="880110" lvl="1" indent="-514350">
              <a:buFont typeface="+mj-lt"/>
              <a:buAutoNum type="alphaUcPeriod"/>
            </a:pPr>
            <a:r>
              <a:rPr lang="en-US" dirty="0" smtClean="0"/>
              <a:t>Formal result overview for various environments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Where we hope to apply this</a:t>
            </a:r>
          </a:p>
          <a:p>
            <a:pPr marL="880110" lvl="1" indent="-514350">
              <a:buFont typeface="+mj-lt"/>
              <a:buAutoNum type="alphaUcPeriod"/>
            </a:pPr>
            <a:r>
              <a:rPr lang="en-US" dirty="0" smtClean="0"/>
              <a:t>Long-term vision</a:t>
            </a:r>
          </a:p>
          <a:p>
            <a:pPr marL="880110" lvl="1" indent="-514350">
              <a:buFont typeface="+mj-lt"/>
              <a:buAutoNum type="alphaUcPeriod"/>
            </a:pPr>
            <a:r>
              <a:rPr lang="en-US" dirty="0" smtClean="0"/>
              <a:t>Short-term commercialization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Security issues</a:t>
            </a:r>
          </a:p>
          <a:p>
            <a:pPr marL="880110" lvl="1" indent="-514350">
              <a:buFont typeface="+mj-lt"/>
              <a:buAutoNum type="alphaUcPeriod"/>
            </a:pPr>
            <a:r>
              <a:rPr lang="en-US" dirty="0" smtClean="0"/>
              <a:t>Results on robustness to collusion and fraud</a:t>
            </a:r>
          </a:p>
          <a:p>
            <a:pPr marL="880110" lvl="1" indent="-514350">
              <a:buFont typeface="+mj-lt"/>
              <a:buAutoNum type="alphaUcPeriod"/>
            </a:pPr>
            <a:r>
              <a:rPr lang="en-US" dirty="0" smtClean="0"/>
              <a:t>Unique challenges for preventing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individuals have </a:t>
                </a:r>
                <a:r>
                  <a:rPr lang="en-US" dirty="0" err="1" smtClean="0"/>
                  <a:t>cardinal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v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alue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for outcome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relative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in currency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bar>
                      <m:bar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ba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ba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∋0</m:t>
                    </m:r>
                  </m:oMath>
                </a14:m>
                <a:r>
                  <a:rPr lang="en-US" dirty="0" smtClean="0"/>
                  <a:t> with mean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 smtClean="0"/>
                  <a:t>,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, raw 3</a:t>
                </a:r>
                <a:r>
                  <a:rPr lang="en-US" baseline="30000" dirty="0" smtClean="0"/>
                  <a:t>rd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Quadratic Voting:</a:t>
                </a:r>
              </a:p>
              <a:p>
                <a:pPr marL="822960" lvl="1" indent="-457200">
                  <a:buFont typeface="+mj-lt"/>
                  <a:buAutoNum type="arabicPeriod"/>
                </a:pPr>
                <a:r>
                  <a:rPr lang="en-US" dirty="0" smtClean="0"/>
                  <a:t>Everyone chooses real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822960" lvl="1" indent="-457200">
                  <a:buFont typeface="+mj-lt"/>
                  <a:buAutoNum type="arabicPeriod"/>
                </a:pPr>
                <a:r>
                  <a:rPr lang="en-US" dirty="0" smtClean="0"/>
                  <a:t>Pays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in currency, with arbitrary balancing refund</a:t>
                </a:r>
              </a:p>
              <a:p>
                <a:pPr marL="822960" lvl="1" indent="-457200">
                  <a:buFont typeface="+mj-lt"/>
                  <a:buAutoNum type="arabicPeriod"/>
                </a:pPr>
                <a:r>
                  <a:rPr lang="en-US" dirty="0" smtClean="0"/>
                  <a:t>Outcome determined by majority rule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nary>
                  </m:oMath>
                </a14:m>
                <a:r>
                  <a:rPr lang="en-US" dirty="0" smtClean="0"/>
                  <a:t>), but with noise for smoothness</a:t>
                </a:r>
              </a:p>
              <a:p>
                <a:pPr marL="0" indent="0">
                  <a:buNone/>
                </a:pPr>
                <a:r>
                  <a:rPr lang="en-US" dirty="0" smtClean="0"/>
                  <a:t>Normalize “expected inefficiency”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𝐸𝐼</m:t>
                    </m:r>
                  </m:oMath>
                </a14:m>
                <a:r>
                  <a:rPr lang="en-US" dirty="0" smtClean="0"/>
                  <a:t> to be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and linear in total realized welfare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5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 argument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Marginal benefit of voting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𝑢𝑝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is chance of being pivotal </a:t>
                </a:r>
              </a:p>
              <a:p>
                <a:r>
                  <a:rPr lang="en-US" dirty="0" smtClean="0"/>
                  <a:t>Marginal cost of voting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Optimum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𝑝𝑢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Thus if everyone perceives </a:t>
                </a:r>
                <a:r>
                  <a:rPr lang="en-US" i="1" dirty="0" smtClean="0"/>
                  <a:t>same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 smtClean="0"/>
                  <a:t> then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and thus sign of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same as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, implying efficiency</a:t>
                </a:r>
              </a:p>
              <a:p>
                <a:r>
                  <a:rPr lang="en-US" dirty="0" smtClean="0"/>
                  <a:t>Clearly would not occur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 smtClean="0"/>
                  <a:t> (or any other power):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∝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rad>
                  </m:oMath>
                </a14:m>
                <a:r>
                  <a:rPr lang="en-US" dirty="0" smtClean="0"/>
                  <a:t>, quadratic unique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971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results and alternatives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828800"/>
                <a:ext cx="9144000" cy="44196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Of course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not literally constant and exact behavior depends on model</a:t>
                </a:r>
              </a:p>
              <a:p>
                <a:r>
                  <a:rPr lang="en-US" dirty="0" smtClean="0"/>
                  <a:t>In simple IID, perfectly rational model above, fully formal proof (big mess of work!) that in any equilibrium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dirty="0" smtClean="0"/>
                  <a:t> as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 smtClean="0"/>
                  <a:t>; approximately same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for almost all (joint with statistician Steven P. Lalley)</a:t>
                </a:r>
              </a:p>
              <a:p>
                <a:r>
                  <a:rPr lang="en-US" dirty="0" smtClean="0"/>
                  <a:t>Yet this model makes many unrealistic assumptions:</a:t>
                </a:r>
              </a:p>
              <a:p>
                <a:pPr marL="708660" lvl="1" indent="-342900">
                  <a:buFont typeface="+mj-lt"/>
                  <a:buAutoNum type="arabicPeriod"/>
                </a:pPr>
                <a:r>
                  <a:rPr lang="en-US" dirty="0" smtClean="0"/>
                  <a:t>Perfect rationality and instrumentality</a:t>
                </a:r>
              </a:p>
              <a:p>
                <a:pPr lvl="2"/>
                <a:r>
                  <a:rPr lang="en-US" dirty="0" smtClean="0"/>
                  <a:t>As long proportionality between value and votes uncorrelated with values, still limit efficient, sometimes even more than with rationality</a:t>
                </a:r>
              </a:p>
              <a:p>
                <a:pPr marL="708660" lvl="1" indent="-342900">
                  <a:buFont typeface="+mj-lt"/>
                  <a:buAutoNum type="arabicPeriod"/>
                </a:pPr>
                <a:r>
                  <a:rPr lang="en-US" dirty="0" smtClean="0"/>
                  <a:t>Value distribution known for certain</a:t>
                </a:r>
              </a:p>
              <a:p>
                <a:pPr lvl="2"/>
                <a:r>
                  <a:rPr lang="en-US" dirty="0" smtClean="0"/>
                  <a:t>With aggregate uncertainty some disagreement of pivotal chances so imperfect but v close</a:t>
                </a:r>
              </a:p>
              <a:p>
                <a:pPr marL="708660" lvl="1" indent="-342900">
                  <a:buFont typeface="+mj-lt"/>
                  <a:buAutoNum type="arabicPeriod"/>
                </a:pPr>
                <a:r>
                  <a:rPr lang="en-US" dirty="0" smtClean="0"/>
                  <a:t>Large population</a:t>
                </a:r>
              </a:p>
              <a:p>
                <a:pPr lvl="2"/>
                <a:r>
                  <a:rPr lang="en-US" dirty="0" smtClean="0"/>
                  <a:t>Even with small populations always above 95%</a:t>
                </a:r>
              </a:p>
              <a:p>
                <a:pPr marL="0" indent="0">
                  <a:buNone/>
                </a:pPr>
                <a:r>
                  <a:rPr lang="en-US" dirty="0" smtClean="0"/>
                  <a:t>Even more important: manipulations.  Return to this below.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828800"/>
                <a:ext cx="9144000" cy="4419600"/>
              </a:xfrm>
              <a:blipFill>
                <a:blip r:embed="rId2"/>
                <a:stretch>
                  <a:fillRect l="-667" t="-1931" r="-67" b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123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of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Obvious application broad-scale democracy but also</a:t>
            </a:r>
          </a:p>
          <a:p>
            <a:r>
              <a:rPr lang="en-US" dirty="0" smtClean="0"/>
              <a:t>Voting on land assembly/eminent domain (w Jerry Green and Scott Duke Kominers)</a:t>
            </a:r>
          </a:p>
          <a:p>
            <a:r>
              <a:rPr lang="en-US" dirty="0" smtClean="0"/>
              <a:t>Participatory budgeting</a:t>
            </a:r>
          </a:p>
          <a:p>
            <a:r>
              <a:rPr lang="en-US" dirty="0" smtClean="0"/>
              <a:t>Corporate governance and bankruptcy  (with law professor Eric Posner)</a:t>
            </a:r>
          </a:p>
          <a:p>
            <a:r>
              <a:rPr lang="en-US" dirty="0" smtClean="0"/>
              <a:t>Social aggregation online (likes, </a:t>
            </a:r>
            <a:r>
              <a:rPr lang="en-US" dirty="0" err="1" smtClean="0"/>
              <a:t>reddit</a:t>
            </a:r>
            <a:r>
              <a:rPr lang="en-US" dirty="0" smtClean="0"/>
              <a:t>, credit for academics)</a:t>
            </a:r>
          </a:p>
          <a:p>
            <a:r>
              <a:rPr lang="en-US" dirty="0" smtClean="0"/>
              <a:t>Massive multiplayer online video games</a:t>
            </a:r>
          </a:p>
          <a:p>
            <a:r>
              <a:rPr lang="en-US" dirty="0" smtClean="0"/>
              <a:t>International organizations</a:t>
            </a:r>
          </a:p>
          <a:p>
            <a:r>
              <a:rPr lang="en-US" dirty="0" smtClean="0"/>
              <a:t>Funding public goods (innovation, political campaigns, etc.) with matching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44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Ladder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Long-term applications complicated, politically difficult: start w feasible/commercial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Short-term commercial: Collective Decision Engines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Medium-term: large scale private and small scale public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Long-term: large scale public</a:t>
            </a:r>
          </a:p>
          <a:p>
            <a:pPr marL="0" indent="0">
              <a:buNone/>
            </a:pPr>
            <a:r>
              <a:rPr lang="en-US" dirty="0" smtClean="0"/>
              <a:t>Use familiarity, commercial success to open minds, validate, improve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6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Decision Engines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828800"/>
            <a:ext cx="9144000" cy="4267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Focusing initially on market research/polling; friends and family stage</a:t>
            </a:r>
          </a:p>
          <a:p>
            <a:pPr marL="0" indent="0">
              <a:buNone/>
            </a:pPr>
            <a:r>
              <a:rPr lang="en-US" dirty="0" smtClean="0"/>
              <a:t>Founders: Eric Posner (Chicago law), Kevin Slavin (MIT media lab) and me</a:t>
            </a:r>
          </a:p>
          <a:p>
            <a:pPr marL="0" indent="0">
              <a:buNone/>
            </a:pPr>
            <a:r>
              <a:rPr lang="en-US" dirty="0" smtClean="0"/>
              <a:t>Advisers: Ellen Konar (former head of MR at Google), Eric Maskin (Nobel in Econ)…</a:t>
            </a:r>
          </a:p>
          <a:p>
            <a:pPr marL="0" indent="0">
              <a:buNone/>
            </a:pPr>
            <a:r>
              <a:rPr lang="en-US" dirty="0" smtClean="0"/>
              <a:t>Based in NYC, ~2 full time employees</a:t>
            </a:r>
          </a:p>
          <a:p>
            <a:pPr marL="0" indent="0">
              <a:buNone/>
            </a:pPr>
            <a:r>
              <a:rPr lang="en-US" dirty="0" err="1" smtClean="0"/>
              <a:t>weDesign</a:t>
            </a:r>
            <a:r>
              <a:rPr lang="en-US" dirty="0" smtClean="0"/>
              <a:t> 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10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empirical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QV appears to turn multimodal or otherwise weird Likert distributions of preferences into bell-shaped, </a:t>
            </a:r>
            <a:r>
              <a:rPr lang="en-US" dirty="0" err="1" smtClean="0"/>
              <a:t>normalish</a:t>
            </a:r>
            <a:r>
              <a:rPr lang="en-US" dirty="0" smtClean="0"/>
              <a:t> distributions.</a:t>
            </a:r>
          </a:p>
          <a:p>
            <a:r>
              <a:rPr lang="en-US" dirty="0" smtClean="0"/>
              <a:t>QV does a much better job predicting behavior, as gauged by willingness to sign up for emails about issues.</a:t>
            </a:r>
          </a:p>
          <a:p>
            <a:r>
              <a:rPr lang="en-US" dirty="0" smtClean="0"/>
              <a:t>QV yields interesting new insights about which aspects of preferences moderate, and which do not, when placed under budget constraint.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73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technology circuit board design presentation (widescreen)</Template>
  <TotalTime>0</TotalTime>
  <Words>751</Words>
  <Application>Microsoft Office PowerPoint</Application>
  <PresentationFormat>Widescreen</PresentationFormat>
  <Paragraphs>104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Cambria Math</vt:lpstr>
      <vt:lpstr>Candara</vt:lpstr>
      <vt:lpstr>Consolas</vt:lpstr>
      <vt:lpstr>Tech Computer 16x9</vt:lpstr>
      <vt:lpstr>Democracy2</vt:lpstr>
      <vt:lpstr>Plan for talk</vt:lpstr>
      <vt:lpstr>Model</vt:lpstr>
      <vt:lpstr>Heuristic argument</vt:lpstr>
      <vt:lpstr>Formal results and alternatives</vt:lpstr>
      <vt:lpstr>Range of applications</vt:lpstr>
      <vt:lpstr>Ladder strategy</vt:lpstr>
      <vt:lpstr>Collective Decision Engines</vt:lpstr>
      <vt:lpstr>Preliminary empirical results</vt:lpstr>
      <vt:lpstr>Implementations</vt:lpstr>
      <vt:lpstr>Collusive and fraudulent environments</vt:lpstr>
      <vt:lpstr>Results on collusion and fraud</vt:lpstr>
      <vt:lpstr>Security challenges</vt:lpstr>
      <vt:lpstr>Future research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2016-02-08T16:04:56Z</dcterms:created>
  <dcterms:modified xsi:type="dcterms:W3CDTF">2016-02-27T15:13:46Z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TC029010269991</vt:lpwstr>
  </property>
</Properties>
</file>