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9" r:id="rId10"/>
    <p:sldId id="267" r:id="rId11"/>
    <p:sldId id="268" r:id="rId12"/>
    <p:sldId id="274" r:id="rId13"/>
    <p:sldId id="275" r:id="rId14"/>
    <p:sldId id="273" r:id="rId15"/>
    <p:sldId id="276" r:id="rId16"/>
    <p:sldId id="270" r:id="rId17"/>
    <p:sldId id="271" r:id="rId18"/>
    <p:sldId id="277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4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EBE15-3304-2944-9928-F706C8E94DC5}" type="datetimeFigureOut">
              <a:rPr lang="en-US" smtClean="0"/>
              <a:t>3/31/13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8FC28-A6D1-294D-BFDF-90E06F21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36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8E51F-BD9A-C142-A51C-B72927BA7864}" type="datetimeFigureOut">
              <a:rPr lang="en-US" smtClean="0"/>
              <a:t>3/31/13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040AC-0D68-5846-9651-1D7DABB46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8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60B6D-B943-468B-8811-23BCB4E9E5F6}" type="slidenum">
              <a:rPr lang="en-US"/>
              <a:pPr/>
              <a:t>3</a:t>
            </a:fld>
            <a:endParaRPr lang="en-US"/>
          </a:p>
        </p:txBody>
      </p:sp>
      <p:sp>
        <p:nvSpPr>
          <p:cNvPr id="3277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40" charset="0"/>
              </a:rPr>
              <a:t>To pinpoint problems with physical world warnings,</a:t>
            </a:r>
            <a:r>
              <a:rPr lang="en-US" baseline="0" dirty="0" smtClean="0">
                <a:latin typeface="Arial" pitchFamily="40" charset="0"/>
              </a:rPr>
              <a:t> the C-HIP model was created, which I have used to identify problems with web browser security warnings.</a:t>
            </a:r>
            <a:endParaRPr lang="en-US" dirty="0" smtClean="0">
              <a:latin typeface="Arial" pitchFamily="4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2654-6A3E-094C-B4D1-3A2B087CA5AF}" type="datetime1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44E-282B-F045-B3E0-C9EC975E7FA5}" type="datetime1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56B4-1609-724C-94A6-F53F835614DF}" type="datetime1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320-E2DD-104E-B66A-C3F72BD43DCF}" type="datetime1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3FAC-4E09-4D44-B666-5BFEA38FC4CD}" type="datetime1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49EE-EDF8-B949-B858-FF1F3B93CC00}" type="datetime1">
              <a:rPr lang="en-US" smtClean="0"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6188-621D-864D-9FCA-DD606C948995}" type="datetime1">
              <a:rPr lang="en-US" smtClean="0"/>
              <a:t>3/31/13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A5C0-1EAD-F241-A664-262AB0AFFA09}" type="datetime1">
              <a:rPr lang="en-US" smtClean="0"/>
              <a:t>3/31/13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830E-BAB0-EA42-BABC-5C9247189009}" type="datetime1">
              <a:rPr lang="en-US" smtClean="0"/>
              <a:t>3/31/13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1F78-52D7-3041-89C2-791151A5489E}" type="datetime1">
              <a:rPr lang="en-US" smtClean="0"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A160-9334-9347-95D1-DDA807E110D9}" type="datetime1">
              <a:rPr lang="en-US" smtClean="0"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038CD-385E-6547-AC6D-3870DA6B2D78}" type="datetime1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0400"/>
            <a:ext cx="8218834" cy="1470025"/>
          </a:xfrm>
        </p:spPr>
        <p:txBody>
          <a:bodyPr/>
          <a:lstStyle/>
          <a:p>
            <a:pPr algn="l"/>
            <a:r>
              <a:rPr lang="en-US" dirty="0" smtClean="0"/>
              <a:t>The Importance of Being Earnest [in Security Warnings]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7772400" cy="1752600"/>
          </a:xfrm>
        </p:spPr>
        <p:txBody>
          <a:bodyPr/>
          <a:lstStyle/>
          <a:p>
            <a:pPr algn="l"/>
            <a:r>
              <a:rPr lang="en-US" dirty="0" smtClean="0"/>
              <a:t>Serge Egelman (UC Berkeley)</a:t>
            </a:r>
          </a:p>
          <a:p>
            <a:pPr algn="l"/>
            <a:r>
              <a:rPr lang="en-US" dirty="0" smtClean="0"/>
              <a:t>Stuart Schechter (Microsoft Research)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6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4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Interaction between background and options</a:t>
            </a:r>
          </a:p>
          <a:p>
            <a:pPr lvl="1"/>
            <a:r>
              <a:rPr lang="en-US" sz="2400" dirty="0" smtClean="0"/>
              <a:t>More time viewing the warning </a:t>
            </a:r>
            <a:r>
              <a:rPr lang="en-US" sz="1800" dirty="0" smtClean="0"/>
              <a:t>(Χ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=7.83, p&lt;0.020)</a:t>
            </a:r>
          </a:p>
          <a:p>
            <a:pPr lvl="2"/>
            <a:r>
              <a:rPr lang="en-US" sz="2000" dirty="0" smtClean="0"/>
              <a:t>Attributed to Control vs. Search (p&lt;0.010, d=0.98)</a:t>
            </a:r>
          </a:p>
          <a:p>
            <a:pPr lvl="1"/>
            <a:r>
              <a:rPr lang="en-US" sz="2400" dirty="0" smtClean="0"/>
              <a:t>Recognition (</a:t>
            </a:r>
            <a:r>
              <a:rPr lang="en-US" sz="2400" dirty="0" err="1" smtClean="0"/>
              <a:t>Φ</a:t>
            </a:r>
            <a:r>
              <a:rPr lang="en-US" sz="2400" dirty="0" smtClean="0"/>
              <a:t>=0.497, p&lt;0.001)</a:t>
            </a:r>
          </a:p>
          <a:p>
            <a:pPr lvl="2"/>
            <a:r>
              <a:rPr lang="en-US" sz="2000" dirty="0" smtClean="0"/>
              <a:t>Control: 53%</a:t>
            </a:r>
          </a:p>
          <a:p>
            <a:pPr lvl="2"/>
            <a:r>
              <a:rPr lang="en-US" sz="2000" dirty="0" smtClean="0"/>
              <a:t>Home: 33%</a:t>
            </a:r>
          </a:p>
          <a:p>
            <a:pPr lvl="2"/>
            <a:r>
              <a:rPr lang="en-US" sz="2000" dirty="0" smtClean="0"/>
              <a:t>Search: 20%</a:t>
            </a:r>
          </a:p>
          <a:p>
            <a:pPr marL="0" indent="0">
              <a:buNone/>
            </a:pPr>
            <a:r>
              <a:rPr lang="en-US" sz="2800" dirty="0" smtClean="0"/>
              <a:t>So why were they still phished?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93314" y="4698998"/>
          <a:ext cx="4646393" cy="14833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81270"/>
                <a:gridCol w="970861"/>
                <a:gridCol w="23942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Phished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12.0s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17.8s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31.0s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0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It all comes down to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Only 24% understood the consequences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Everyone else mentioned generic threats</a:t>
            </a:r>
          </a:p>
          <a:p>
            <a:pPr lvl="2"/>
            <a:r>
              <a:rPr lang="en-US" dirty="0" err="1" smtClean="0">
                <a:solidFill>
                  <a:srgbClr val="FFFFFF"/>
                </a:solidFill>
              </a:rPr>
              <a:t>Malware</a:t>
            </a:r>
            <a:r>
              <a:rPr lang="en-US" dirty="0" smtClean="0">
                <a:solidFill>
                  <a:srgbClr val="FFFFFF"/>
                </a:solidFill>
              </a:rPr>
              <a:t>, spam, </a:t>
            </a:r>
            <a:r>
              <a:rPr lang="en-US" dirty="0" err="1" smtClean="0">
                <a:solidFill>
                  <a:srgbClr val="FFFFFF"/>
                </a:solidFill>
              </a:rPr>
              <a:t>spyware</a:t>
            </a:r>
            <a:r>
              <a:rPr lang="en-US" dirty="0" smtClean="0">
                <a:solidFill>
                  <a:srgbClr val="FFFFFF"/>
                </a:solidFill>
              </a:rPr>
              <a:t>, etc.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“this is not my computer”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“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I was not using my personal computer so I didn't care if this one got infected”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Misunderstanding of threat model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10 of 12 </a:t>
            </a:r>
            <a:r>
              <a:rPr lang="en-US" sz="2400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phished</a:t>
            </a:r>
            <a:r>
              <a:rPr lang="en-US" sz="2400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said website looked legit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Two weren’t sure, but submitted info 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0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hom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" y="-1"/>
            <a:ext cx="9132136" cy="5262939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176126" y="284547"/>
            <a:ext cx="5870402" cy="582434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1176126" y="3050099"/>
            <a:ext cx="7510674" cy="771942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2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 descr="IE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2695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383735" y="4359325"/>
            <a:ext cx="7213761" cy="1892704"/>
          </a:xfrm>
          <a:prstGeom prst="frame">
            <a:avLst>
              <a:gd name="adj1" fmla="val 475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1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Bounded rationality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What did you believe the warning suggested?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11 of 12 “victims” said to “leave the website”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10 of 12 said website “looked legitimate”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9 of 10 who clicked </a:t>
            </a:r>
            <a:r>
              <a:rPr lang="en-US" sz="2800" i="1" dirty="0" smtClean="0"/>
              <a:t>more information</a:t>
            </a:r>
            <a:r>
              <a:rPr lang="en-US" sz="2800" dirty="0" smtClean="0"/>
              <a:t> were not victims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8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Moral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Only 14 (31% of 45) understood that the threat was to their personal information…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</a:t>
            </a:r>
            <a:r>
              <a:rPr lang="en-US" sz="2800" dirty="0" smtClean="0"/>
              <a:t>everyone else mentioned threats to computer: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“</a:t>
            </a:r>
            <a:r>
              <a:rPr lang="en-US" sz="2800" i="1" dirty="0" smtClean="0"/>
              <a:t>I could potentially get a virus or spyware”</a:t>
            </a:r>
          </a:p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“Getting a virus running on your computer”</a:t>
            </a:r>
          </a:p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“Will get some spyware”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Rational behavior, if these threats were correct!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2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warnings failed to </a:t>
            </a:r>
            <a:r>
              <a:rPr lang="en-US" i="1" dirty="0" smtClean="0"/>
              <a:t>motivate</a:t>
            </a:r>
            <a:r>
              <a:rPr lang="en-US" dirty="0" smtClean="0"/>
              <a:t> participants!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Bounded rationality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Moral hazard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Lesson: risks/consequences need to be explicitly stated to motivate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9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Epilogue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Crying Wolf: An Empirical Study of SSL Warning Effectiveness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USENIX Security </a:t>
            </a:r>
            <a:r>
              <a:rPr lang="fr-FR" sz="2800" dirty="0" smtClean="0"/>
              <a:t>’</a:t>
            </a:r>
            <a:r>
              <a:rPr lang="en-US" sz="2800" dirty="0" smtClean="0"/>
              <a:t>09, with J. Sunshine, H. 	</a:t>
            </a:r>
            <a:r>
              <a:rPr lang="en-US" sz="2800" dirty="0" err="1" smtClean="0"/>
              <a:t>Almuhimedi</a:t>
            </a:r>
            <a:r>
              <a:rPr lang="en-US" sz="2800" dirty="0" smtClean="0"/>
              <a:t>, N. </a:t>
            </a:r>
            <a:r>
              <a:rPr lang="en-US" sz="2800" dirty="0" err="1" smtClean="0"/>
              <a:t>Atri</a:t>
            </a:r>
            <a:r>
              <a:rPr lang="en-US" sz="2800" dirty="0" smtClean="0"/>
              <a:t>, and L. F. </a:t>
            </a:r>
            <a:r>
              <a:rPr lang="en-US" sz="2800" dirty="0" err="1" smtClean="0"/>
              <a:t>Cranor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Controlled experiment to validate these observations: concisely stating risks improved SSL warning effectiveness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Epilogue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Condit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21" y="1452791"/>
            <a:ext cx="6343650" cy="2809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396" y="4708823"/>
            <a:ext cx="889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Users ignored the warning on sites that were not collecting sensitive information, but obeyed it on sites that were!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784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5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5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Prologue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You’ve Been Warned: An Empirical Study on The Effectiveness of Web Browser Phishing Warnings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sz="2800" dirty="0" smtClean="0"/>
              <a:t>CHI ‘08, with L. </a:t>
            </a:r>
            <a:r>
              <a:rPr lang="en-US" sz="2800" dirty="0" err="1" smtClean="0"/>
              <a:t>Cranor</a:t>
            </a:r>
            <a:r>
              <a:rPr lang="en-US" sz="2800" dirty="0" smtClean="0"/>
              <a:t> and J. Hong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Controlled experiment to evaluate phishing warnings through the lens of the C-HIP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Communication-Human Information Processing (C-HIP) Model</a:t>
            </a:r>
            <a:endParaRPr lang="en-US" sz="4800" dirty="0" smtClean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idx="1"/>
          </p:nvPr>
        </p:nvSpPr>
        <p:spPr>
          <a:xfrm>
            <a:off x="76203" y="1540954"/>
            <a:ext cx="4876800" cy="5334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400" smtClean="0"/>
              <a:t>Do users notice the indicator?</a:t>
            </a:r>
          </a:p>
        </p:txBody>
      </p:sp>
      <p:pic>
        <p:nvPicPr>
          <p:cNvPr id="31747" name="Picture 2" descr="c-h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4075" y="1295400"/>
            <a:ext cx="44037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6096000" y="365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40" charset="0"/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6096000" y="3124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40" charset="0"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76203" y="1540954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80000"/>
              <a:buFont typeface="Wingdings" charset="2"/>
              <a:buChar char="§"/>
            </a:pPr>
            <a:endParaRPr lang="en-US" sz="2400" dirty="0"/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>
            <a:off x="6096000" y="4191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40" charset="0"/>
            </a:endParaRP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6096000" y="4724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40" charset="0"/>
            </a:endParaRPr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6096000" y="5181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40" charset="0"/>
            </a:endParaRPr>
          </a:p>
        </p:txBody>
      </p:sp>
      <p:sp>
        <p:nvSpPr>
          <p:cNvPr id="76811" name="AutoShape 11"/>
          <p:cNvSpPr>
            <a:spLocks noChangeArrowheads="1"/>
          </p:cNvSpPr>
          <p:nvPr/>
        </p:nvSpPr>
        <p:spPr bwMode="auto">
          <a:xfrm>
            <a:off x="6096000" y="5715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40" charset="0"/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76203" y="1540954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80000"/>
              <a:buFont typeface="Wingdings" charset="2"/>
              <a:buChar char="§"/>
            </a:pPr>
            <a:r>
              <a:rPr lang="en-US" sz="2400"/>
              <a:t>Do users believe the indicator?</a:t>
            </a: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76203" y="1540954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80000"/>
              <a:buFont typeface="Wingdings" charset="2"/>
              <a:buChar char="§"/>
            </a:pPr>
            <a:r>
              <a:rPr lang="en-US" sz="2400" dirty="0"/>
              <a:t>Are they motivated to take the recommended actions?</a:t>
            </a: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76203" y="1540954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80000"/>
              <a:buFont typeface="Wingdings" charset="2"/>
              <a:buChar char="§"/>
            </a:pPr>
            <a:r>
              <a:rPr lang="en-US" sz="2400"/>
              <a:t>Will they perform those actions?</a:t>
            </a: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84665" y="1540955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80000"/>
              <a:buFont typeface="Wingdings" charset="2"/>
              <a:buChar char="§"/>
            </a:pPr>
            <a:r>
              <a:rPr lang="en-US" sz="2400" dirty="0" smtClean="0"/>
              <a:t>How </a:t>
            </a:r>
            <a:r>
              <a:rPr lang="en-US" sz="2400" dirty="0"/>
              <a:t>do the indicators interact with other stimuli?</a:t>
            </a:r>
          </a:p>
        </p:txBody>
      </p:sp>
      <p:sp>
        <p:nvSpPr>
          <p:cNvPr id="76816" name="AutoShape 16"/>
          <p:cNvSpPr>
            <a:spLocks noChangeArrowheads="1"/>
          </p:cNvSpPr>
          <p:nvPr/>
        </p:nvSpPr>
        <p:spPr bwMode="auto">
          <a:xfrm>
            <a:off x="4800600" y="1981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0" y="3132686"/>
            <a:ext cx="4656667" cy="3200391"/>
          </a:xfrm>
          <a:prstGeom prst="roundRect">
            <a:avLst>
              <a:gd name="adj" fmla="val 997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 dirty="0" err="1" smtClean="0">
                <a:solidFill>
                  <a:schemeClr val="bg1"/>
                </a:solidFill>
              </a:rPr>
              <a:t>Wogalter</a:t>
            </a:r>
            <a:r>
              <a:rPr lang="en-US" sz="1800" dirty="0">
                <a:solidFill>
                  <a:schemeClr val="bg1"/>
                </a:solidFill>
              </a:rPr>
              <a:t>, M. 2006. Communication-Human Information Processing (C-HIP) Model. In </a:t>
            </a:r>
            <a:r>
              <a:rPr lang="en-US" sz="1800" dirty="0" err="1">
                <a:solidFill>
                  <a:schemeClr val="bg1"/>
                </a:solidFill>
              </a:rPr>
              <a:t>Wogalter</a:t>
            </a:r>
            <a:r>
              <a:rPr lang="en-US" sz="1800" dirty="0">
                <a:solidFill>
                  <a:schemeClr val="bg1"/>
                </a:solidFill>
              </a:rPr>
              <a:t>, M., ed., </a:t>
            </a:r>
            <a:r>
              <a:rPr lang="en-US" sz="1800" i="1" dirty="0">
                <a:solidFill>
                  <a:schemeClr val="bg1"/>
                </a:solidFill>
              </a:rPr>
              <a:t>Handbook of Warnings.</a:t>
            </a:r>
            <a:r>
              <a:rPr lang="en-US" sz="1800" dirty="0">
                <a:solidFill>
                  <a:schemeClr val="bg1"/>
                </a:solidFill>
              </a:rPr>
              <a:t> Lawrence Erlbaum Associates, 51-61.</a:t>
            </a:r>
          </a:p>
          <a:p>
            <a:pPr>
              <a:defRPr/>
            </a:pP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 l="11065" r="13069"/>
          <a:stretch>
            <a:fillRect/>
          </a:stretch>
        </p:blipFill>
        <p:spPr bwMode="auto">
          <a:xfrm>
            <a:off x="1647825" y="4436709"/>
            <a:ext cx="1400175" cy="184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84665" y="153280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50000"/>
              </a:spcBef>
              <a:buClr>
                <a:schemeClr val="tx1"/>
              </a:buClr>
              <a:buSzPct val="80000"/>
              <a:buFont typeface="Wingdings" charset="2"/>
              <a:buChar char="§"/>
            </a:pPr>
            <a:r>
              <a:rPr lang="en-US" sz="2400" dirty="0" smtClean="0"/>
              <a:t>Do users know what it means?</a:t>
            </a:r>
          </a:p>
          <a:p>
            <a:pPr marL="342900" lvl="0" indent="-342900">
              <a:spcBef>
                <a:spcPct val="50000"/>
              </a:spcBef>
              <a:buClr>
                <a:schemeClr val="tx1"/>
              </a:buClr>
              <a:buSzPct val="80000"/>
              <a:buFont typeface="Wingdings" charset="2"/>
              <a:buChar char="§"/>
            </a:pPr>
            <a:r>
              <a:rPr lang="en-US" sz="2400" dirty="0" smtClean="0"/>
              <a:t>Do users understand what it wants them to do?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0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p"/>
      <p:bldP spid="76805" grpId="0" animBg="1"/>
      <p:bldP spid="76806" grpId="0" animBg="1"/>
      <p:bldP spid="76807" grpId="0"/>
      <p:bldP spid="76807" grpId="1"/>
      <p:bldP spid="76808" grpId="0" animBg="1"/>
      <p:bldP spid="76808" grpId="1" animBg="1"/>
      <p:bldP spid="76809" grpId="0" animBg="1"/>
      <p:bldP spid="76809" grpId="1" animBg="1"/>
      <p:bldP spid="76810" grpId="0" animBg="1"/>
      <p:bldP spid="76810" grpId="1" animBg="1"/>
      <p:bldP spid="76811" grpId="0" animBg="1"/>
      <p:bldP spid="76811" grpId="1" animBg="1"/>
      <p:bldP spid="76812" grpId="0"/>
      <p:bldP spid="76812" grpId="1"/>
      <p:bldP spid="76813" grpId="0"/>
      <p:bldP spid="76813" grpId="1"/>
      <p:bldP spid="76814" grpId="0"/>
      <p:bldP spid="76814" grpId="1"/>
      <p:bldP spid="76815" grpId="0"/>
      <p:bldP spid="76816" grpId="0" animBg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Interrupt the primary task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40" charset="-128"/>
              </a:rPr>
              <a:t>Force the user to notice and respond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Prevent habituation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40" charset="-128"/>
              </a:rPr>
              <a:t>Serious warnings should not be confused with less serious ones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Provide </a:t>
            </a:r>
            <a:r>
              <a:rPr lang="en-US" sz="2400" dirty="0"/>
              <a:t>clear choices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40" charset="-128"/>
              </a:rPr>
              <a:t>If the warning is understood, recommendations are still needed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Fail </a:t>
            </a:r>
            <a:r>
              <a:rPr lang="en-US" sz="2400" dirty="0"/>
              <a:t>safely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40" charset="-128"/>
              </a:rPr>
              <a:t>The recommended action should always be obvious or a default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Draw trust away from the website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40" charset="-128"/>
              </a:rPr>
              <a:t>Warnings should not have to compete with a suspicious website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40" charset="-128"/>
              </a:rPr>
              <a:t>Serious warnings should either distort or not show the </a:t>
            </a:r>
            <a:r>
              <a:rPr lang="en-US" sz="2000" dirty="0" smtClean="0">
                <a:ea typeface="ＭＳ Ｐゴシック" pitchFamily="40" charset="-128"/>
              </a:rPr>
              <a:t>website</a:t>
            </a:r>
            <a:endParaRPr lang="en-US" sz="2000" dirty="0">
              <a:ea typeface="ＭＳ Ｐゴシック" pitchFamily="4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4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Impact: Changes were afoot!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Parallels Picture 3.png"/>
          <p:cNvPicPr>
            <a:picLocks noChangeAspect="1"/>
          </p:cNvPicPr>
          <p:nvPr/>
        </p:nvPicPr>
        <p:blipFill>
          <a:blip r:embed="rId2"/>
          <a:srcRect l="15370" r="4814" b="4815"/>
          <a:stretch>
            <a:fillRect/>
          </a:stretch>
        </p:blipFill>
        <p:spPr>
          <a:xfrm>
            <a:off x="0" y="927340"/>
            <a:ext cx="7956065" cy="59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3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3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85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…so we tested 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Does option text matter?</a:t>
            </a:r>
          </a:p>
          <a:p>
            <a:pPr marL="0" indent="0">
              <a:buNone/>
            </a:pPr>
            <a:r>
              <a:rPr lang="en-US" dirty="0" smtClean="0"/>
              <a:t>Does red background matter?</a:t>
            </a:r>
          </a:p>
          <a:p>
            <a:pPr marL="0" indent="0">
              <a:buNone/>
            </a:pPr>
            <a:r>
              <a:rPr lang="en-US" dirty="0" smtClean="0"/>
              <a:t>Laboratory study</a:t>
            </a:r>
          </a:p>
          <a:p>
            <a:pPr lvl="1"/>
            <a:r>
              <a:rPr lang="en-US" dirty="0" smtClean="0"/>
              <a:t>Eye tracking</a:t>
            </a:r>
          </a:p>
          <a:p>
            <a:pPr lvl="1"/>
            <a:r>
              <a:rPr lang="en-US" dirty="0" smtClean="0"/>
              <a:t>45 participants</a:t>
            </a:r>
          </a:p>
          <a:p>
            <a:pPr lvl="1"/>
            <a:r>
              <a:rPr lang="en-US" dirty="0" smtClean="0"/>
              <a:t>3 conditions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Parallels Picture 5.png"/>
          <p:cNvPicPr>
            <a:picLocks noChangeAspect="1"/>
          </p:cNvPicPr>
          <p:nvPr/>
        </p:nvPicPr>
        <p:blipFill>
          <a:blip r:embed="rId2"/>
          <a:srcRect l="15556" r="4815" b="4815"/>
          <a:stretch>
            <a:fillRect/>
          </a:stretch>
        </p:blipFill>
        <p:spPr>
          <a:xfrm>
            <a:off x="0" y="0"/>
            <a:ext cx="7281333" cy="5439833"/>
          </a:xfrm>
          <a:prstGeom prst="rect">
            <a:avLst/>
          </a:prstGeom>
        </p:spPr>
      </p:pic>
      <p:pic>
        <p:nvPicPr>
          <p:cNvPr id="6" name="Picture 5" descr="Parallels Picture 3.png"/>
          <p:cNvPicPr>
            <a:picLocks noChangeAspect="1"/>
          </p:cNvPicPr>
          <p:nvPr/>
        </p:nvPicPr>
        <p:blipFill>
          <a:blip r:embed="rId3"/>
          <a:srcRect l="15370" r="4814" b="4815"/>
          <a:stretch>
            <a:fillRect/>
          </a:stretch>
        </p:blipFill>
        <p:spPr>
          <a:xfrm>
            <a:off x="643469" y="520691"/>
            <a:ext cx="7298263" cy="5439833"/>
          </a:xfrm>
          <a:prstGeom prst="rect">
            <a:avLst/>
          </a:prstGeom>
        </p:spPr>
      </p:pic>
      <p:pic>
        <p:nvPicPr>
          <p:cNvPr id="7" name="Picture 6" descr="Parallels Picture 6.png"/>
          <p:cNvPicPr>
            <a:picLocks noChangeAspect="1"/>
          </p:cNvPicPr>
          <p:nvPr/>
        </p:nvPicPr>
        <p:blipFill>
          <a:blip r:embed="rId4"/>
          <a:srcRect l="15370" r="4444" b="4815"/>
          <a:stretch>
            <a:fillRect/>
          </a:stretch>
        </p:blipFill>
        <p:spPr>
          <a:xfrm>
            <a:off x="1507067" y="1079499"/>
            <a:ext cx="7332133" cy="54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7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Recruited Hotmail users to visit Microsoft for a usability study of Hotmail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paid them to read/interact with email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…deletion counted as an interaction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We sent a phishing message towards the end that attempted to steal their </a:t>
            </a:r>
            <a:r>
              <a:rPr lang="en-US" i="1" dirty="0" smtClean="0"/>
              <a:t>actual </a:t>
            </a:r>
            <a:r>
              <a:rPr lang="en-US" dirty="0" smtClean="0"/>
              <a:t>Hotmail credentials, triggering a warning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6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285</TotalTime>
  <Words>537</Words>
  <Application>Microsoft Macintosh PowerPoint</Application>
  <PresentationFormat>On-screen Show (4:3)</PresentationFormat>
  <Paragraphs>123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 Black </vt:lpstr>
      <vt:lpstr>The Importance of Being Earnest [in Security Warnings]</vt:lpstr>
      <vt:lpstr>Prologue</vt:lpstr>
      <vt:lpstr>Communication-Human Information Processing (C-HIP) Model</vt:lpstr>
      <vt:lpstr>Lessons Learned</vt:lpstr>
      <vt:lpstr>Impact: Changes were afoot!</vt:lpstr>
      <vt:lpstr>Validation</vt:lpstr>
      <vt:lpstr>…so we tested it</vt:lpstr>
      <vt:lpstr>PowerPoint Presentation</vt:lpstr>
      <vt:lpstr>Method</vt:lpstr>
      <vt:lpstr>Results</vt:lpstr>
      <vt:lpstr>It all comes down to risk</vt:lpstr>
      <vt:lpstr>PowerPoint Presentation</vt:lpstr>
      <vt:lpstr>PowerPoint Presentation</vt:lpstr>
      <vt:lpstr>Bounded rationality</vt:lpstr>
      <vt:lpstr>Moral hazard</vt:lpstr>
      <vt:lpstr>Conclusion</vt:lpstr>
      <vt:lpstr>Epilogue</vt:lpstr>
      <vt:lpstr>Epilogue</vt:lpstr>
      <vt:lpstr>Questions?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Being Earnest [in Security Warnings]</dc:title>
  <dc:creator>Serge Egelman</dc:creator>
  <cp:lastModifiedBy>Serge Egelman</cp:lastModifiedBy>
  <cp:revision>12</cp:revision>
  <dcterms:created xsi:type="dcterms:W3CDTF">2013-02-18T20:48:37Z</dcterms:created>
  <dcterms:modified xsi:type="dcterms:W3CDTF">2013-03-31T02:13:02Z</dcterms:modified>
</cp:coreProperties>
</file>