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715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91" r:id="rId5"/>
    <p:sldId id="294" r:id="rId6"/>
    <p:sldId id="295" r:id="rId7"/>
    <p:sldId id="298" r:id="rId8"/>
    <p:sldId id="299" r:id="rId9"/>
    <p:sldId id="301" r:id="rId10"/>
    <p:sldId id="302" r:id="rId11"/>
    <p:sldId id="303" r:id="rId12"/>
    <p:sldId id="304" r:id="rId13"/>
    <p:sldId id="292" r:id="rId14"/>
    <p:sldId id="296" r:id="rId15"/>
    <p:sldId id="293" r:id="rId16"/>
    <p:sldId id="297" r:id="rId17"/>
    <p:sldId id="283" r:id="rId18"/>
    <p:sldId id="285" r:id="rId19"/>
    <p:sldId id="305" r:id="rId20"/>
    <p:sldId id="287" r:id="rId21"/>
    <p:sldId id="300" r:id="rId22"/>
    <p:sldId id="289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20" autoAdjust="0"/>
  </p:normalViewPr>
  <p:slideViewPr>
    <p:cSldViewPr>
      <p:cViewPr varScale="1">
        <p:scale>
          <a:sx n="72" d="100"/>
          <a:sy n="72" d="100"/>
        </p:scale>
        <p:origin x="11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D8E44-5470-47ED-80D1-8AE663F9EE89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E31F8-5FFE-4B0E-A534-C4C60471C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80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56E53-06C5-4C6B-BF83-7A3039C6DA5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2E2CD-AD31-45A9-B248-1ECAA9D7E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0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2E2CD-AD31-45A9-B248-1ECAA9D7E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50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2E2CD-AD31-45A9-B248-1ECAA9D7E7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73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2E2CD-AD31-45A9-B248-1ECAA9D7E7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94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2E2CD-AD31-45A9-B248-1ECAA9D7E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12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2E2CD-AD31-45A9-B248-1ECAA9D7E7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07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2E2CD-AD31-45A9-B248-1ECAA9D7E7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86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2E2CD-AD31-45A9-B248-1ECAA9D7E7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53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2E2CD-AD31-45A9-B248-1ECAA9D7E7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10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2E2CD-AD31-45A9-B248-1ECAA9D7E7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71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2E2CD-AD31-45A9-B248-1ECAA9D7E7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0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98AA-5E70-43FF-9517-C4655CEADB92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1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83921-3F45-4643-AD06-95EEF2D74FC1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4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F27-DEAC-4F0B-9A4E-6072C472BA0E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DE38-1F4D-4F1D-AF5C-973F7A1901E1}" type="datetime1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268F-0E03-4163-BC26-EFE5EF83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49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7D1E-9C63-46CA-BF69-5A5AC01064ED}" type="datetime1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268F-0E03-4163-BC26-EFE5EF83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54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357-3212-41EB-BE5D-CB9D6CDFFAF5}" type="datetime1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268F-0E03-4163-BC26-EFE5EF83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07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79F-7AE2-41A9-A480-28F6B070CB61}" type="datetime1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268F-0E03-4163-BC26-EFE5EF83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10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63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39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42169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2528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CF60-3D5B-4765-90BB-EA6AAE55FA3F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1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96427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63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937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26011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76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03146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0970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8E8-220A-45F9-A3B5-D73E227B3D03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7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DADD-2860-4C9E-B6AC-DD49DCCDBE74}" type="datetime1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8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C06A-D20E-4339-AB1B-43D367E5F350}" type="datetime1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5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413E-ED07-4BC5-8300-A0ED1A8D65BF}" type="datetime1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7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F963-53CE-4877-9B06-84339EB7C8CE}" type="datetime1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7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F1A2-6D8F-4958-BDE9-FE42EBBD133D}" type="datetime1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4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BAD-9FD0-4FCF-BA29-0793C7450ABB}" type="datetime1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8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1168D-7EAA-41F5-A7E0-923F647080F3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4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7F71168D-7EAA-41F5-A7E0-923F647080F3}" type="datetime1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r>
              <a:rPr lang="en-US" smtClean="0"/>
              <a:t>HomProof   -   ADNMP   -   RDAC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80435D54-6F0A-4F78-AFB0-125ECF29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7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143000"/>
            <a:ext cx="5257800" cy="3581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Accumulators and</a:t>
            </a:r>
            <a:br>
              <a:rPr lang="en-US" sz="6000" dirty="0" smtClean="0"/>
            </a:br>
            <a:r>
              <a:rPr lang="en-US" sz="6000" dirty="0" smtClean="0"/>
              <a:t>U-Prove Revocation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7848600" cy="1295400"/>
          </a:xfrm>
        </p:spPr>
        <p:txBody>
          <a:bodyPr>
            <a:noAutofit/>
          </a:bodyPr>
          <a:lstStyle/>
          <a:p>
            <a:r>
              <a:rPr lang="en-US" sz="2400" b="1" dirty="0"/>
              <a:t>Tolga </a:t>
            </a:r>
            <a:r>
              <a:rPr lang="en-US" sz="2400" b="1" dirty="0" smtClean="0"/>
              <a:t>Acar</a:t>
            </a:r>
            <a:r>
              <a:rPr lang="en-US" sz="2400" i="1" dirty="0" smtClean="0"/>
              <a:t>, Intel</a:t>
            </a:r>
          </a:p>
          <a:p>
            <a:r>
              <a:rPr lang="en-US" sz="2400" b="1" dirty="0" smtClean="0"/>
              <a:t>Sherman S.M. Chow</a:t>
            </a:r>
            <a:r>
              <a:rPr lang="en-US" sz="2400" i="1" dirty="0" smtClean="0"/>
              <a:t>, The Chinese University of Hong Kong</a:t>
            </a:r>
            <a:endParaRPr lang="en-US" sz="2400" i="1" dirty="0"/>
          </a:p>
          <a:p>
            <a:r>
              <a:rPr lang="en-US" sz="2400" b="1" u="sng" dirty="0" smtClean="0"/>
              <a:t>Lan Nguyen</a:t>
            </a:r>
            <a:r>
              <a:rPr lang="en-US" sz="2400" i="1" dirty="0" smtClean="0"/>
              <a:t>, XCG – 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21959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Participants: Issuer, User (</a:t>
            </a:r>
            <a:r>
              <a:rPr lang="en-US" dirty="0" err="1" smtClean="0"/>
              <a:t>Prover</a:t>
            </a:r>
            <a:r>
              <a:rPr lang="en-US" dirty="0" smtClean="0"/>
              <a:t>), Service Provider (Verifier).</a:t>
            </a:r>
          </a:p>
          <a:p>
            <a:pPr marL="0" indent="0">
              <a:buNone/>
            </a:pPr>
            <a:r>
              <a:rPr lang="en-US" dirty="0" smtClean="0"/>
              <a:t>Issuing Protocol between Issuer and User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User obtains Tokens from Issuer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Token certifies attributes (Driver License, Age &gt; 21,…)</a:t>
            </a:r>
          </a:p>
          <a:p>
            <a:pPr marL="0" lvl="1" indent="0">
              <a:buNone/>
            </a:pPr>
            <a:r>
              <a:rPr lang="en-US" dirty="0" smtClean="0"/>
              <a:t>Presentation Protocol between User and Service Provider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Users proves certain attributes to Service Provider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Service Provider learns nothing about other attributes</a:t>
            </a:r>
          </a:p>
        </p:txBody>
      </p:sp>
    </p:spTree>
    <p:extLst>
      <p:ext uri="{BB962C8B-B14F-4D97-AF65-F5344CB8AC3E}">
        <p14:creationId xmlns:p14="http://schemas.microsoft.com/office/powerpoint/2010/main" val="281891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U-Prove Crypto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Issuing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Each token is a blind signature on a commitment of attributes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Re-Committing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like a sealed envelop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Blind Signing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𝑆𝑖𝑔𝑛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like carbon paper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Extracting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𝑆𝑖𝑔𝑛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from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𝑆𝑖𝑔𝑛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like opening envelop</a:t>
                </a:r>
              </a:p>
              <a:p>
                <a:pPr marL="0" lvl="1" indent="0">
                  <a:buNone/>
                </a:pPr>
                <a:r>
                  <a:rPr lang="en-US" dirty="0" smtClean="0"/>
                  <a:t>Presenting</a:t>
                </a:r>
              </a:p>
              <a:p>
                <a:pPr marL="3429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Showing disclose attributes</a:t>
                </a:r>
              </a:p>
              <a:p>
                <a:pPr marL="342900" lvl="1">
                  <a:buFont typeface="Arial" panose="020B0604020202020204" pitchFamily="34" charset="0"/>
                  <a:buChar char="•"/>
                </a:pPr>
                <a:r>
                  <a:rPr lang="en-US" dirty="0" err="1" smtClean="0"/>
                  <a:t>PoK</a:t>
                </a:r>
                <a:r>
                  <a:rPr lang="en-US" dirty="0" smtClean="0"/>
                  <a:t> of committed attributes</a:t>
                </a:r>
              </a:p>
              <a:p>
                <a:pPr marL="3429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Verifying the blind signature</a:t>
                </a:r>
              </a:p>
              <a:p>
                <a:pPr marL="0" lvl="1" indent="0">
                  <a:buNone/>
                </a:pPr>
                <a:r>
                  <a:rPr lang="en-US" dirty="0" smtClean="0"/>
                  <a:t>Different presentations of the same token are linkable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83" t="-3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26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Revocation in U-Prove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Four Methods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ID Exposure. It breaks privacy.</a:t>
            </a:r>
          </a:p>
          <a:p>
            <a:pPr marL="0" lvl="2" indent="0">
              <a:buNone/>
            </a:pPr>
            <a:r>
              <a:rPr lang="en-US" dirty="0" smtClean="0"/>
              <a:t>	Force revoked user to reveal the ID (S/N or another attribute)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Credential Update. Not efficient.</a:t>
            </a:r>
          </a:p>
          <a:p>
            <a:pPr marL="0" lvl="2" indent="0">
              <a:buNone/>
            </a:pPr>
            <a:r>
              <a:rPr lang="en-US" dirty="0" smtClean="0"/>
              <a:t>	Short validity time encoded in an attribute</a:t>
            </a:r>
          </a:p>
          <a:p>
            <a:pPr marL="0" lvl="2" indent="0">
              <a:buNone/>
            </a:pPr>
            <a:r>
              <a:rPr lang="en-US" dirty="0" smtClean="0"/>
              <a:t>	Issuer periodically updates valid credentials for download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Credential Revocation Lists. Not efficient.</a:t>
            </a:r>
          </a:p>
          <a:p>
            <a:pPr marL="0" lvl="2" indent="0">
              <a:buNone/>
            </a:pPr>
            <a:r>
              <a:rPr lang="en-US" dirty="0" smtClean="0"/>
              <a:t>	List </a:t>
            </a:r>
            <a:r>
              <a:rPr lang="en-US" dirty="0"/>
              <a:t>of proofs that the ID is not </a:t>
            </a:r>
            <a:r>
              <a:rPr lang="en-US" dirty="0" smtClean="0"/>
              <a:t>in blacklisted items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Accumulators</a:t>
            </a:r>
          </a:p>
          <a:p>
            <a:pPr marL="0" lvl="2" indent="0">
              <a:buNone/>
            </a:pPr>
            <a:r>
              <a:rPr lang="en-US" dirty="0" smtClean="0"/>
              <a:t>	Use </a:t>
            </a:r>
            <a:r>
              <a:rPr lang="en-US" dirty="0"/>
              <a:t>an accumulator to aggregate the </a:t>
            </a:r>
            <a:r>
              <a:rPr lang="en-US" dirty="0" smtClean="0"/>
              <a:t>IDs</a:t>
            </a:r>
          </a:p>
        </p:txBody>
      </p:sp>
    </p:spTree>
    <p:extLst>
      <p:ext uri="{BB962C8B-B14F-4D97-AF65-F5344CB8AC3E}">
        <p14:creationId xmlns:p14="http://schemas.microsoft.com/office/powerpoint/2010/main" val="25715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Pros and Cons of using Accumulators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5913" indent="0"/>
            <a:r>
              <a:rPr lang="en-US" sz="2400" dirty="0" smtClean="0">
                <a:cs typeface="Vijaya" pitchFamily="34" charset="0"/>
              </a:rPr>
              <a:t>Advantages</a:t>
            </a:r>
          </a:p>
          <a:p>
            <a:pPr marL="658813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Vijaya" pitchFamily="34" charset="0"/>
              </a:rPr>
              <a:t>Costs to generate and verify unrevoked credential proofs do </a:t>
            </a:r>
            <a:r>
              <a:rPr lang="en-US" sz="2400" dirty="0">
                <a:cs typeface="Vijaya" pitchFamily="34" charset="0"/>
              </a:rPr>
              <a:t>not depend on the blacklist’s size.</a:t>
            </a:r>
          </a:p>
          <a:p>
            <a:pPr marL="693738" indent="-377825">
              <a:buFont typeface="Arial" pitchFamily="34" charset="0"/>
              <a:buChar char="•"/>
            </a:pPr>
            <a:r>
              <a:rPr lang="en-US" sz="2400" dirty="0"/>
              <a:t>It works for both whitelisting </a:t>
            </a:r>
            <a:r>
              <a:rPr lang="en-US" sz="2400" dirty="0" smtClean="0"/>
              <a:t>(membership proofs) and blacklisting (non-membership proofs).</a:t>
            </a:r>
            <a:endParaRPr lang="en-US" sz="2400" dirty="0"/>
          </a:p>
          <a:p>
            <a:pPr marL="693738" indent="-377825">
              <a:buFont typeface="Arial" pitchFamily="34" charset="0"/>
              <a:buChar char="•"/>
            </a:pPr>
            <a:r>
              <a:rPr lang="en-US" sz="2400" dirty="0">
                <a:cs typeface="Vijaya" pitchFamily="34" charset="0"/>
              </a:rPr>
              <a:t>Anonymous and </a:t>
            </a:r>
            <a:r>
              <a:rPr lang="en-US" sz="2400" dirty="0" err="1">
                <a:cs typeface="Vijaya" pitchFamily="34" charset="0"/>
              </a:rPr>
              <a:t>unlinkable</a:t>
            </a:r>
            <a:r>
              <a:rPr lang="en-US" sz="2400" dirty="0">
                <a:cs typeface="Vijaya" pitchFamily="34" charset="0"/>
              </a:rPr>
              <a:t> credentials</a:t>
            </a:r>
            <a:r>
              <a:rPr lang="en-US" sz="2400" dirty="0" smtClean="0">
                <a:cs typeface="Vijaya" pitchFamily="34" charset="0"/>
              </a:rPr>
              <a:t>.</a:t>
            </a:r>
          </a:p>
          <a:p>
            <a:pPr marL="315913" indent="0">
              <a:buNone/>
            </a:pPr>
            <a:r>
              <a:rPr lang="en-US" sz="2400" dirty="0" smtClean="0">
                <a:cs typeface="Vijaya" pitchFamily="34" charset="0"/>
              </a:rPr>
              <a:t>Disadvantages</a:t>
            </a:r>
          </a:p>
          <a:p>
            <a:pPr marL="658813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Vijaya" pitchFamily="34" charset="0"/>
              </a:rPr>
              <a:t>Witness update is expensive.</a:t>
            </a:r>
          </a:p>
          <a:p>
            <a:pPr marL="658813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Vijaya" pitchFamily="34" charset="0"/>
              </a:rPr>
              <a:t>More complex.</a:t>
            </a:r>
            <a:endParaRPr lang="en-US" sz="2400" dirty="0">
              <a:cs typeface="Vijay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8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Accumulator-Based Revocation Scheme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909" y="1850611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U-Prove integration is based on non-membership proof</a:t>
            </a:r>
          </a:p>
          <a:p>
            <a:pPr marL="0" indent="0">
              <a:buNone/>
            </a:pPr>
            <a:r>
              <a:rPr lang="en-US" dirty="0" smtClean="0"/>
              <a:t>Demo Scenario</a:t>
            </a:r>
          </a:p>
          <a:p>
            <a:pPr marL="709613" indent="-457200">
              <a:buFont typeface="Arial" pitchFamily="34" charset="0"/>
              <a:buChar char="•"/>
            </a:pPr>
            <a:r>
              <a:rPr lang="en-US" sz="2400" dirty="0">
                <a:cs typeface="Vijaya" pitchFamily="34" charset="0"/>
              </a:rPr>
              <a:t>Both User A and User P are issued U-Prove tokens.</a:t>
            </a:r>
          </a:p>
          <a:p>
            <a:pPr marL="709613" indent="-457200">
              <a:buFont typeface="Arial" pitchFamily="34" charset="0"/>
              <a:buChar char="•"/>
            </a:pPr>
            <a:r>
              <a:rPr lang="en-US" sz="2400" dirty="0">
                <a:cs typeface="Vijaya" pitchFamily="34" charset="0"/>
              </a:rPr>
              <a:t>User A is blacklisted, so </a:t>
            </a:r>
            <a:r>
              <a:rPr lang="en-US" sz="2400" dirty="0" smtClean="0">
                <a:cs typeface="Vijaya" pitchFamily="34" charset="0"/>
              </a:rPr>
              <a:t>A </a:t>
            </a:r>
            <a:r>
              <a:rPr lang="en-US" sz="2400" dirty="0">
                <a:cs typeface="Vijaya" pitchFamily="34" charset="0"/>
              </a:rPr>
              <a:t>fails to update </a:t>
            </a:r>
            <a:r>
              <a:rPr lang="en-US" sz="2400" dirty="0" smtClean="0">
                <a:cs typeface="Vijaya" pitchFamily="34" charset="0"/>
              </a:rPr>
              <a:t>NM Witness </a:t>
            </a:r>
          </a:p>
          <a:p>
            <a:pPr marL="252413" indent="0"/>
            <a:r>
              <a:rPr lang="en-US" sz="2400" dirty="0">
                <a:cs typeface="Vijaya" pitchFamily="34" charset="0"/>
              </a:rPr>
              <a:t>	</a:t>
            </a:r>
            <a:r>
              <a:rPr lang="en-US" sz="2400" dirty="0" smtClean="0"/>
              <a:t>⇒ </a:t>
            </a:r>
            <a:r>
              <a:rPr lang="en-US" sz="2400" dirty="0"/>
              <a:t>User A can not generate anonymous proofs.</a:t>
            </a:r>
          </a:p>
          <a:p>
            <a:pPr marL="709613" indent="-457200">
              <a:buFont typeface="Arial" pitchFamily="34" charset="0"/>
              <a:buChar char="•"/>
            </a:pPr>
            <a:r>
              <a:rPr lang="en-US" sz="2400" dirty="0">
                <a:cs typeface="Vijaya" pitchFamily="34" charset="0"/>
              </a:rPr>
              <a:t>User P succeeds to update its </a:t>
            </a:r>
            <a:r>
              <a:rPr lang="en-US" sz="2400" dirty="0" smtClean="0">
                <a:cs typeface="Vijaya" pitchFamily="34" charset="0"/>
              </a:rPr>
              <a:t>NM Witness</a:t>
            </a:r>
            <a:r>
              <a:rPr lang="en-US" sz="2400" dirty="0">
                <a:cs typeface="Vijaya" pitchFamily="34" charset="0"/>
              </a:rPr>
              <a:t>.</a:t>
            </a:r>
          </a:p>
          <a:p>
            <a:pPr marL="252413" indent="0"/>
            <a:r>
              <a:rPr lang="en-US" sz="2400" dirty="0" smtClean="0"/>
              <a:t>	⇒ </a:t>
            </a:r>
            <a:r>
              <a:rPr lang="en-US" sz="2400" dirty="0">
                <a:cs typeface="Vijaya" pitchFamily="34" charset="0"/>
              </a:rPr>
              <a:t>User P can </a:t>
            </a:r>
            <a:r>
              <a:rPr lang="en-US" sz="2400" dirty="0"/>
              <a:t>generate valid anonymous proofs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12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U-Prove Revocation Scenario</a:t>
            </a:r>
            <a:endParaRPr lang="en-US" dirty="0"/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76400"/>
            <a:ext cx="8771902" cy="412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3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176867"/>
          </a:xfrm>
        </p:spPr>
        <p:txBody>
          <a:bodyPr/>
          <a:lstStyle/>
          <a:p>
            <a:r>
              <a:rPr lang="en-US" dirty="0" smtClean="0"/>
              <a:t>Setup and Issuing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Use a revocation attribute (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rv</a:t>
                </a:r>
                <a:r>
                  <a:rPr lang="en-US" dirty="0" smtClean="0"/>
                  <a:t>) to the U-Prove token.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Issuer</a:t>
                </a:r>
              </a:p>
              <a:p>
                <a:pPr lvl="2">
                  <a:buFont typeface="Arial" charset="0"/>
                  <a:buChar char="•"/>
                </a:pPr>
                <a:r>
                  <a:rPr lang="en-US" dirty="0" smtClean="0"/>
                  <a:t>Public key: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desc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),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</m:t>
                        </m:r>
                        <m:r>
                          <a:rPr lang="en-US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𝑟𝑣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2">
                  <a:buFont typeface="Arial" charset="0"/>
                  <a:buChar char="•"/>
                </a:pPr>
                <a:r>
                  <a:rPr lang="en-US" b="0" dirty="0" smtClean="0"/>
                  <a:t>Private key: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User</a:t>
                </a:r>
              </a:p>
              <a:p>
                <a:pPr lvl="2">
                  <a:buFont typeface="Arial" charset="0"/>
                  <a:buChar char="•"/>
                </a:pPr>
                <a:r>
                  <a:rPr lang="en-US" dirty="0" smtClean="0"/>
                  <a:t>Token: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𝑇𝐼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𝑃𝐼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b="0" dirty="0" smtClean="0"/>
              </a:p>
              <a:p>
                <a:pPr lvl="2">
                  <a:buFont typeface="Arial" charset="0"/>
                  <a:buChar char="•"/>
                </a:pPr>
                <a:r>
                  <a:rPr lang="en-US" dirty="0" smtClean="0"/>
                  <a:t>Private key: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𝛼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lvl="2">
                  <a:buFont typeface="Arial" charset="0"/>
                  <a:buChar char="•"/>
                </a:pPr>
                <a:r>
                  <a:rPr lang="en-US" dirty="0" smtClean="0"/>
                  <a:t>Commitment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Sup>
                              <m:sSub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𝑟𝑣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𝑟𝑣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en-US" b="0" i="1" smtClean="0">
                                <a:latin typeface="Cambria Math"/>
                              </a:rPr>
                              <m:t>…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𝛼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34"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5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Revocation and Presentation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Blacklist Authority</a:t>
                </a:r>
              </a:p>
              <a:p>
                <a:pPr lvl="2">
                  <a:buFont typeface="Arial" charset="0"/>
                  <a:buChar char="•"/>
                </a:pPr>
                <a:r>
                  <a:rPr lang="en-US" dirty="0">
                    <a:solidFill>
                      <a:srgbClr val="FF0000"/>
                    </a:solidFill>
                  </a:rPr>
                  <a:t>Public key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FF0000"/>
                        </a:solidFill>
                        <a:latin typeface="Cambria Math"/>
                      </a:rPr>
                      <m:t>𝑝𝑘𝑎</m:t>
                    </m:r>
                    <m:r>
                      <a:rPr 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private key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FF0000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and revocation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table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User uses the table to update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𝑟𝑣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’s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accumulator witness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𝑊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𝑑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𝑄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from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revocation table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Presentation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Normal U-Prove Presentation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FF0000"/>
                    </a:solidFill>
                  </a:rPr>
                  <a:t>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/>
                          </a:rPr>
                          <m:t>𝑟𝑣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not accumulated (Non-Membership proof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83" t="-3722" b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6723858"/>
                  </p:ext>
                </p:extLst>
              </p:nvPr>
            </p:nvGraphicFramePr>
            <p:xfrm>
              <a:off x="523771" y="2590800"/>
              <a:ext cx="7467600" cy="1478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5400"/>
                    <a:gridCol w="2133600"/>
                    <a:gridCol w="2362200"/>
                    <a:gridCol w="1676400"/>
                  </a:tblGrid>
                  <a:tr h="1371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Timestamp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Operation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Blacklist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Accumulator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Add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𝑟𝑣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𝑟𝑣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𝑟𝑣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𝑟𝑣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𝑟𝑣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𝑟𝑣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Delete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𝑟𝑣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𝑟𝑣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𝑟𝑣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Add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𝑟𝑣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𝑟𝑣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𝑟𝑣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𝑟𝑣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𝑟𝑣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𝑟𝑣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6723858"/>
                  </p:ext>
                </p:extLst>
              </p:nvPr>
            </p:nvGraphicFramePr>
            <p:xfrm>
              <a:off x="523771" y="2590800"/>
              <a:ext cx="7467600" cy="1478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5400"/>
                    <a:gridCol w="2133600"/>
                    <a:gridCol w="2362200"/>
                    <a:gridCol w="1676400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Timestamp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Operation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Blacklist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Accumulator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61143" t="-106557" r="-190857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45361" t="-106557" r="-72165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46182" t="-106557" r="-1818" b="-2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61143" t="-206557" r="-19085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45361" t="-206557" r="-7216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46182" t="-206557" r="-1818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61143" t="-306557" r="-19085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45361" t="-306557" r="-72165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46182" t="-306557" r="-1818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945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Accumulators</a:t>
            </a:r>
          </a:p>
          <a:p>
            <a:pPr lvl="2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and Security</a:t>
            </a:r>
          </a:p>
          <a:p>
            <a:pPr lvl="2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Anonymous Revocation</a:t>
            </a:r>
          </a:p>
          <a:p>
            <a:pPr lvl="2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New scheme</a:t>
            </a:r>
          </a:p>
          <a:p>
            <a:pPr marL="0" lvl="1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U-Prove</a:t>
            </a:r>
          </a:p>
          <a:p>
            <a:pPr lvl="2"/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pPr lvl="2"/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Revocation methods</a:t>
            </a:r>
          </a:p>
          <a:p>
            <a:pPr lvl="2"/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Revocation with the new accumulator</a:t>
            </a:r>
          </a:p>
          <a:p>
            <a:pPr marL="0" lvl="1" indent="0">
              <a:buNone/>
            </a:pPr>
            <a:r>
              <a:rPr lang="en-US" sz="3000" dirty="0" smtClean="0"/>
              <a:t>Implementation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36684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7381991" y="3810000"/>
            <a:ext cx="1457209" cy="2362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1200" y="2552700"/>
            <a:ext cx="6858000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81200" y="1066800"/>
            <a:ext cx="6858000" cy="1371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81200" y="3810000"/>
            <a:ext cx="5285755" cy="2362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948" y="124669"/>
            <a:ext cx="8079581" cy="827832"/>
          </a:xfrm>
        </p:spPr>
        <p:txBody>
          <a:bodyPr/>
          <a:lstStyle/>
          <a:p>
            <a:r>
              <a:rPr lang="en-US" dirty="0" smtClean="0"/>
              <a:t>Software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86200" y="2819400"/>
            <a:ext cx="1811976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Revocation API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70612" y="1524000"/>
            <a:ext cx="1811976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AnonProof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46518" y="1524000"/>
            <a:ext cx="1811976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U-Prove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22424" y="1524000"/>
            <a:ext cx="1811976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Idemix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05001" y="4038600"/>
            <a:ext cx="1811976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Accumulator API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539467" y="4596944"/>
            <a:ext cx="11049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Proof List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86645" y="5334000"/>
            <a:ext cx="973776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AccuFS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09135" y="5334000"/>
            <a:ext cx="973776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AccuGS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31625" y="5334000"/>
            <a:ext cx="973776" cy="609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Others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7" idx="2"/>
            <a:endCxn id="4" idx="0"/>
          </p:cNvCxnSpPr>
          <p:nvPr/>
        </p:nvCxnSpPr>
        <p:spPr>
          <a:xfrm flipH="1">
            <a:off x="4792188" y="2133600"/>
            <a:ext cx="660318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2"/>
            <a:endCxn id="4" idx="0"/>
          </p:cNvCxnSpPr>
          <p:nvPr/>
        </p:nvCxnSpPr>
        <p:spPr>
          <a:xfrm>
            <a:off x="3276600" y="2133600"/>
            <a:ext cx="1515588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4" idx="0"/>
          </p:cNvCxnSpPr>
          <p:nvPr/>
        </p:nvCxnSpPr>
        <p:spPr>
          <a:xfrm flipH="1">
            <a:off x="4792188" y="2133600"/>
            <a:ext cx="2836224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2"/>
            <a:endCxn id="9" idx="0"/>
          </p:cNvCxnSpPr>
          <p:nvPr/>
        </p:nvCxnSpPr>
        <p:spPr>
          <a:xfrm>
            <a:off x="4792188" y="3429000"/>
            <a:ext cx="18801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2"/>
            <a:endCxn id="10" idx="0"/>
          </p:cNvCxnSpPr>
          <p:nvPr/>
        </p:nvCxnSpPr>
        <p:spPr>
          <a:xfrm>
            <a:off x="4792188" y="3429000"/>
            <a:ext cx="3299729" cy="1167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17" idx="0"/>
          </p:cNvCxnSpPr>
          <p:nvPr/>
        </p:nvCxnSpPr>
        <p:spPr>
          <a:xfrm flipH="1">
            <a:off x="4796023" y="4648200"/>
            <a:ext cx="1496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11" idx="0"/>
          </p:cNvCxnSpPr>
          <p:nvPr/>
        </p:nvCxnSpPr>
        <p:spPr>
          <a:xfrm flipH="1">
            <a:off x="2973533" y="4648200"/>
            <a:ext cx="183745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2"/>
            <a:endCxn id="18" idx="0"/>
          </p:cNvCxnSpPr>
          <p:nvPr/>
        </p:nvCxnSpPr>
        <p:spPr>
          <a:xfrm>
            <a:off x="4810989" y="4648200"/>
            <a:ext cx="1807524" cy="6858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1720334"/>
            <a:ext cx="1397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Application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2939534"/>
            <a:ext cx="1367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Revocation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" y="4806434"/>
            <a:ext cx="1038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Method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231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Accumulators</a:t>
            </a:r>
          </a:p>
          <a:p>
            <a:pPr lvl="2"/>
            <a:r>
              <a:rPr lang="en-US" sz="2800" dirty="0" smtClean="0"/>
              <a:t>Definitions</a:t>
            </a:r>
            <a:r>
              <a:rPr lang="en-US" sz="2800" dirty="0"/>
              <a:t> </a:t>
            </a:r>
            <a:r>
              <a:rPr lang="en-US" sz="2800" dirty="0" smtClean="0"/>
              <a:t>and Security</a:t>
            </a:r>
          </a:p>
          <a:p>
            <a:pPr lvl="2"/>
            <a:r>
              <a:rPr lang="en-US" sz="2800" dirty="0" smtClean="0"/>
              <a:t>Anonymous Revocation</a:t>
            </a:r>
          </a:p>
          <a:p>
            <a:pPr lvl="2"/>
            <a:r>
              <a:rPr lang="en-US" sz="2800" dirty="0" smtClean="0"/>
              <a:t>New scheme</a:t>
            </a:r>
          </a:p>
          <a:p>
            <a:pPr marL="0" lvl="1" indent="0">
              <a:buNone/>
            </a:pPr>
            <a:r>
              <a:rPr lang="en-US" sz="2800" dirty="0" smtClean="0"/>
              <a:t>U-Prove</a:t>
            </a:r>
          </a:p>
          <a:p>
            <a:pPr lvl="2"/>
            <a:r>
              <a:rPr lang="en-US" sz="2600" dirty="0" smtClean="0"/>
              <a:t>Overview</a:t>
            </a:r>
          </a:p>
          <a:p>
            <a:pPr lvl="2"/>
            <a:r>
              <a:rPr lang="en-US" sz="2600" dirty="0" smtClean="0"/>
              <a:t>Revocation methods</a:t>
            </a:r>
          </a:p>
          <a:p>
            <a:pPr lvl="2"/>
            <a:r>
              <a:rPr lang="en-US" sz="2600" dirty="0" smtClean="0"/>
              <a:t>Revocation with the new accumulator</a:t>
            </a:r>
          </a:p>
          <a:p>
            <a:pPr marL="0" lvl="1" indent="0">
              <a:buNone/>
            </a:pPr>
            <a:r>
              <a:rPr lang="en-US" sz="3000" dirty="0" smtClean="0"/>
              <a:t>Implementation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29319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77863" indent="-457200">
              <a:buFont typeface="Arial" pitchFamily="34" charset="0"/>
              <a:buChar char="•"/>
            </a:pPr>
            <a:r>
              <a:rPr lang="en-US" sz="2400" b="1" dirty="0">
                <a:cs typeface="Vijaya" pitchFamily="34" charset="0"/>
              </a:rPr>
              <a:t>Abstraction</a:t>
            </a:r>
            <a:r>
              <a:rPr lang="en-US" sz="2400" dirty="0">
                <a:cs typeface="Vijaya" pitchFamily="34" charset="0"/>
              </a:rPr>
              <a:t>: </a:t>
            </a:r>
            <a:r>
              <a:rPr lang="en-US" sz="2400" dirty="0"/>
              <a:t>Single definition of Revocation API (for all revoking methods), Single definition of Accumulator API (for all accumulators).</a:t>
            </a:r>
          </a:p>
          <a:p>
            <a:pPr marL="677863" indent="-457200">
              <a:buFont typeface="Arial" pitchFamily="34" charset="0"/>
              <a:buChar char="•"/>
            </a:pPr>
            <a:r>
              <a:rPr lang="en-US" sz="2400" b="1" dirty="0">
                <a:cs typeface="Vijaya" pitchFamily="34" charset="0"/>
              </a:rPr>
              <a:t>No Redundancy</a:t>
            </a:r>
            <a:r>
              <a:rPr lang="en-US" sz="2400" dirty="0">
                <a:cs typeface="Vijaya" pitchFamily="34" charset="0"/>
              </a:rPr>
              <a:t>: </a:t>
            </a:r>
            <a:r>
              <a:rPr lang="en-US" sz="2400" dirty="0"/>
              <a:t>Single implementation of Revocation using Accumulators</a:t>
            </a:r>
            <a:r>
              <a:rPr lang="en-US" sz="2400" dirty="0">
                <a:cs typeface="Vijaya" pitchFamily="34" charset="0"/>
              </a:rPr>
              <a:t>.</a:t>
            </a:r>
          </a:p>
          <a:p>
            <a:pPr marL="677863" indent="-457200">
              <a:buFont typeface="Arial" pitchFamily="34" charset="0"/>
              <a:buChar char="•"/>
            </a:pPr>
            <a:r>
              <a:rPr lang="en-US" sz="2400" b="1" dirty="0">
                <a:cs typeface="Vijaya" pitchFamily="34" charset="0"/>
              </a:rPr>
              <a:t>Extendibility</a:t>
            </a:r>
            <a:r>
              <a:rPr lang="en-US" sz="2400" dirty="0">
                <a:cs typeface="Vijaya" pitchFamily="34" charset="0"/>
              </a:rPr>
              <a:t>: Easy to add new Accumulators  or Applications.</a:t>
            </a:r>
          </a:p>
          <a:p>
            <a:pPr marL="677863" indent="-457200">
              <a:buFont typeface="Arial" pitchFamily="34" charset="0"/>
              <a:buChar char="•"/>
            </a:pPr>
            <a:r>
              <a:rPr lang="en-US" sz="2400" b="1" dirty="0">
                <a:cs typeface="Vijaya" pitchFamily="34" charset="0"/>
              </a:rPr>
              <a:t>Changeability</a:t>
            </a:r>
            <a:r>
              <a:rPr lang="en-US" sz="2400" dirty="0">
                <a:cs typeface="Vijaya" pitchFamily="34" charset="0"/>
              </a:rPr>
              <a:t>: Easy to switch among Accumulators or Revocation methods.</a:t>
            </a:r>
          </a:p>
        </p:txBody>
      </p:sp>
    </p:spTree>
    <p:extLst>
      <p:ext uri="{BB962C8B-B14F-4D97-AF65-F5344CB8AC3E}">
        <p14:creationId xmlns:p14="http://schemas.microsoft.com/office/powerpoint/2010/main" val="34394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9544" y="1603733"/>
            <a:ext cx="666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Compared with the only previous universal accumulator scheme ATSM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342397"/>
            <a:ext cx="4495800" cy="40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and 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Accumulator </a:t>
            </a:r>
            <a:r>
              <a:rPr lang="en-US" dirty="0" smtClean="0"/>
              <a:t>Primitives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1709" y="1979324"/>
            <a:ext cx="8382000" cy="4495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Accumulate:</a:t>
            </a:r>
            <a:r>
              <a:rPr lang="en-US" dirty="0" smtClean="0"/>
              <a:t> Aggregate a set of elements into a single value </a:t>
            </a:r>
            <a:r>
              <a:rPr lang="en-US" i="1" dirty="0" smtClean="0"/>
              <a:t>V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Non-Membership (NM) Proof:</a:t>
            </a:r>
            <a:r>
              <a:rPr lang="en-US" dirty="0" smtClean="0"/>
              <a:t> Prove that an element </a:t>
            </a:r>
            <a:r>
              <a:rPr lang="en-US" i="1" dirty="0"/>
              <a:t>x</a:t>
            </a:r>
            <a:r>
              <a:rPr lang="en-US" dirty="0" smtClean="0"/>
              <a:t> is NOT accumulated in </a:t>
            </a:r>
            <a:r>
              <a:rPr lang="en-US" i="1" dirty="0" smtClean="0"/>
              <a:t>V</a:t>
            </a:r>
            <a:r>
              <a:rPr lang="en-US" dirty="0" smtClean="0"/>
              <a:t> without </a:t>
            </a:r>
            <a:r>
              <a:rPr lang="en-US" dirty="0" smtClean="0"/>
              <a:t>revealing any info about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Membership </a:t>
            </a:r>
            <a:r>
              <a:rPr lang="en-US" b="1" dirty="0"/>
              <a:t>Proof:</a:t>
            </a:r>
            <a:r>
              <a:rPr lang="en-US" dirty="0"/>
              <a:t> Prove that an element </a:t>
            </a:r>
            <a:r>
              <a:rPr lang="en-US" i="1" dirty="0" smtClean="0"/>
              <a:t>x </a:t>
            </a:r>
            <a:r>
              <a:rPr lang="en-US" dirty="0"/>
              <a:t>is </a:t>
            </a:r>
            <a:r>
              <a:rPr lang="en-US" dirty="0" smtClean="0"/>
              <a:t>accumulated </a:t>
            </a:r>
            <a:r>
              <a:rPr lang="en-US" dirty="0"/>
              <a:t>in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without revealing </a:t>
            </a:r>
            <a:r>
              <a:rPr lang="en-US" dirty="0" smtClean="0"/>
              <a:t>any info about </a:t>
            </a:r>
            <a:r>
              <a:rPr lang="en-US" i="1" dirty="0" smtClean="0"/>
              <a:t>x</a:t>
            </a:r>
            <a:r>
              <a:rPr lang="en-US" i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Efficient Update </a:t>
            </a:r>
            <a:r>
              <a:rPr lang="en-US" dirty="0" smtClean="0"/>
              <a:t>of </a:t>
            </a:r>
            <a:r>
              <a:rPr lang="en-US" i="1" dirty="0" smtClean="0"/>
              <a:t>V</a:t>
            </a:r>
            <a:r>
              <a:rPr lang="en-US" dirty="0" smtClean="0"/>
              <a:t> and Proofs’ Witnesses when the accumulated set changes.</a:t>
            </a:r>
          </a:p>
        </p:txBody>
      </p:sp>
    </p:spTree>
    <p:extLst>
      <p:ext uri="{BB962C8B-B14F-4D97-AF65-F5344CB8AC3E}">
        <p14:creationId xmlns:p14="http://schemas.microsoft.com/office/powerpoint/2010/main" val="6563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09613" indent="-457200">
              <a:buFont typeface="Arial" pitchFamily="34" charset="0"/>
              <a:buChar char="•"/>
            </a:pPr>
            <a:r>
              <a:rPr lang="en-US" sz="2400" b="1" dirty="0"/>
              <a:t>Member Completeness: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is accumulated ⇒ Member proof accepts.</a:t>
            </a:r>
          </a:p>
          <a:p>
            <a:pPr marL="709613" indent="-457200">
              <a:buFont typeface="Arial" pitchFamily="34" charset="0"/>
              <a:buChar char="•"/>
            </a:pPr>
            <a:r>
              <a:rPr lang="en-US" sz="2400" b="1" dirty="0"/>
              <a:t>Member Soundness: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/>
              <a:t>is not accumulated ⇒ Member proof rejects.</a:t>
            </a:r>
          </a:p>
          <a:p>
            <a:pPr marL="709613" indent="-457200">
              <a:buFont typeface="Arial" pitchFamily="34" charset="0"/>
              <a:buChar char="•"/>
            </a:pPr>
            <a:r>
              <a:rPr lang="en-US" sz="2400" b="1" dirty="0"/>
              <a:t>NM Completeness: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is not accumulated ⇒ NM proof accepts.</a:t>
            </a:r>
          </a:p>
          <a:p>
            <a:pPr marL="709613" indent="-457200">
              <a:buFont typeface="Arial" pitchFamily="34" charset="0"/>
              <a:buChar char="•"/>
            </a:pPr>
            <a:r>
              <a:rPr lang="en-US" sz="2400" b="1" dirty="0"/>
              <a:t>NM Soundness: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is accumulated ⇒ NM proof </a:t>
            </a:r>
            <a:r>
              <a:rPr lang="en-US" sz="2400" dirty="0" smtClean="0"/>
              <a:t>rejects</a:t>
            </a:r>
            <a:r>
              <a:rPr lang="en-US" sz="2400" dirty="0" smtClean="0"/>
              <a:t>.</a:t>
            </a:r>
          </a:p>
          <a:p>
            <a:pPr marL="709613" indent="-457200">
              <a:buFont typeface="Arial" pitchFamily="34" charset="0"/>
              <a:buChar char="•"/>
            </a:pPr>
            <a:r>
              <a:rPr lang="en-US" b="1" dirty="0" smtClean="0"/>
              <a:t>Information hiding:</a:t>
            </a:r>
            <a:r>
              <a:rPr lang="en-US" dirty="0" smtClean="0"/>
              <a:t> The proofs should be Zero-Knowledge or Witness Indistinguishable.</a:t>
            </a: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Revoking </a:t>
            </a:r>
            <a:r>
              <a:rPr lang="en-US" dirty="0" smtClean="0"/>
              <a:t>Anonymous </a:t>
            </a:r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57732"/>
            <a:ext cx="8763000" cy="4123054"/>
          </a:xfrm>
        </p:spPr>
        <p:txBody>
          <a:bodyPr>
            <a:normAutofit fontScale="85000" lnSpcReduction="20000"/>
          </a:bodyPr>
          <a:lstStyle/>
          <a:p>
            <a:pPr marL="188913" indent="0">
              <a:buNone/>
            </a:pPr>
            <a:r>
              <a:rPr lang="en-US" sz="3200" dirty="0">
                <a:cs typeface="Vijaya" pitchFamily="34" charset="0"/>
              </a:rPr>
              <a:t>For </a:t>
            </a:r>
            <a:r>
              <a:rPr lang="en-US" sz="3200" dirty="0" smtClean="0">
                <a:cs typeface="Vijaya" pitchFamily="34" charset="0"/>
              </a:rPr>
              <a:t>Blacklisting </a:t>
            </a:r>
            <a:r>
              <a:rPr lang="en-US" sz="3200" dirty="0">
                <a:cs typeface="Vijaya" pitchFamily="34" charset="0"/>
              </a:rPr>
              <a:t>Anonymous Credentials,</a:t>
            </a:r>
            <a:endParaRPr lang="en-US" sz="3200" dirty="0" smtClean="0"/>
          </a:p>
          <a:p>
            <a:pPr marL="693738" indent="-504825">
              <a:buFont typeface="Arial" pitchFamily="34" charset="0"/>
              <a:buChar char="•"/>
            </a:pPr>
            <a:r>
              <a:rPr lang="en-US" sz="3200" dirty="0" smtClean="0"/>
              <a:t>Accumulate </a:t>
            </a:r>
            <a:r>
              <a:rPr lang="en-US" sz="3200" dirty="0"/>
              <a:t>blacklisted elements in an </a:t>
            </a:r>
            <a:r>
              <a:rPr lang="en-US" sz="3200" dirty="0" smtClean="0"/>
              <a:t>accumulator value.</a:t>
            </a:r>
            <a:endParaRPr lang="en-US" sz="3200" dirty="0"/>
          </a:p>
          <a:p>
            <a:pPr marL="693738" indent="-504825">
              <a:buFont typeface="Arial" pitchFamily="34" charset="0"/>
              <a:buChar char="•"/>
            </a:pPr>
            <a:r>
              <a:rPr lang="en-US" sz="3200" dirty="0" smtClean="0"/>
              <a:t>NM Proof proves </a:t>
            </a:r>
            <a:r>
              <a:rPr lang="en-US" sz="3200" dirty="0"/>
              <a:t>that an element is not </a:t>
            </a:r>
            <a:r>
              <a:rPr lang="en-US" sz="3200" dirty="0" smtClean="0"/>
              <a:t>accumulated</a:t>
            </a:r>
          </a:p>
          <a:p>
            <a:pPr marL="188913" indent="0"/>
            <a:r>
              <a:rPr lang="en-US" sz="3200" dirty="0"/>
              <a:t>	</a:t>
            </a:r>
            <a:r>
              <a:rPr lang="en-US" sz="3200" dirty="0" smtClean="0"/>
              <a:t>⇒ </a:t>
            </a:r>
            <a:r>
              <a:rPr lang="en-US" sz="3200" dirty="0"/>
              <a:t>The element is not blacklisted.</a:t>
            </a:r>
          </a:p>
          <a:p>
            <a:pPr marL="677863" indent="-457200">
              <a:buFont typeface="Arial" pitchFamily="34" charset="0"/>
              <a:buChar char="•"/>
            </a:pPr>
            <a:r>
              <a:rPr lang="en-US" sz="3200" dirty="0"/>
              <a:t>NM Proof does not reveal the element</a:t>
            </a:r>
          </a:p>
          <a:p>
            <a:pPr marL="171450" lvl="1" indent="0">
              <a:buNone/>
            </a:pPr>
            <a:r>
              <a:rPr lang="en-US" sz="3200" dirty="0" smtClean="0"/>
              <a:t>	⇒ </a:t>
            </a:r>
            <a:r>
              <a:rPr lang="en-US" sz="3200" dirty="0"/>
              <a:t>Privacy Protection</a:t>
            </a:r>
            <a:r>
              <a:rPr lang="en-US" sz="3200" dirty="0" smtClean="0"/>
              <a:t>.</a:t>
            </a:r>
          </a:p>
          <a:p>
            <a:pPr marL="0" lvl="1" indent="0">
              <a:buNone/>
            </a:pPr>
            <a:endParaRPr lang="en-US" sz="3200" dirty="0">
              <a:cs typeface="Vijaya" pitchFamily="34" charset="0"/>
            </a:endParaRPr>
          </a:p>
          <a:p>
            <a:pPr marL="0" indent="-182880">
              <a:buNone/>
            </a:pPr>
            <a:r>
              <a:rPr lang="en-US" sz="3200" dirty="0" smtClean="0">
                <a:cs typeface="Vijaya" pitchFamily="34" charset="0"/>
              </a:rPr>
              <a:t>For </a:t>
            </a:r>
            <a:r>
              <a:rPr lang="en-US" sz="3200" dirty="0" smtClean="0">
                <a:cs typeface="Vijaya" pitchFamily="34" charset="0"/>
              </a:rPr>
              <a:t>Whitelisting Anonymous Credentials, it is similar in the opposite way.</a:t>
            </a:r>
            <a:endParaRPr lang="en-US" sz="3200" dirty="0">
              <a:cs typeface="Vijay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2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 Scheme – Setup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2919" y="1775791"/>
                <a:ext cx="8229600" cy="432020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Bilinear pairing 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=〈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〉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=〈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〉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 smtClean="0"/>
                  <a:t> are cyclic multiplicative groups, all of order prime </a:t>
                </a:r>
                <a:r>
                  <a:rPr lang="en-US" i="1" dirty="0" smtClean="0"/>
                  <a:t>q</a:t>
                </a:r>
                <a:r>
                  <a:rPr lang="en-US" dirty="0" smtClean="0"/>
                  <a:t>. </a:t>
                </a:r>
                <a:endParaRPr lang="en-US" b="0" dirty="0" smtClean="0"/>
              </a:p>
              <a:p>
                <a:pPr marL="171450" lvl="1" indent="0">
                  <a:buNone/>
                </a:pPr>
                <a:endParaRPr lang="en-US" b="0" dirty="0" smtClean="0"/>
              </a:p>
              <a:p>
                <a:r>
                  <a:rPr lang="en-US" b="1" dirty="0" smtClean="0"/>
                  <a:t>Setup</a:t>
                </a:r>
              </a:p>
              <a:p>
                <a:pPr lvl="1"/>
                <a:r>
                  <a:rPr lang="en-US" dirty="0" smtClean="0"/>
                  <a:t>Private Key: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𝛿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Public Key: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𝑝𝑘𝑎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itchFamily="18" charset="0"/>
                                <a:ea typeface="Cambria Math" pitchFamily="18" charset="0"/>
                              </a:rPr>
                              <m:t>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itchFamily="18" charset="0"/>
                                <a:ea typeface="Cambria Math" pitchFamily="18" charset="0"/>
                              </a:rPr>
                              <m:t>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𝑝𝑢𝑏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</m:d>
                  </m:oMath>
                </a14:m>
                <a:r>
                  <a:rPr lang="en-US" dirty="0" smtClean="0"/>
                  <a:t> where</a:t>
                </a:r>
              </a:p>
              <a:p>
                <a:pPr marL="2286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𝑝𝑢𝑏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𝛿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𝛿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itchFamily="18" charset="0"/>
                              <a:ea typeface="Cambria Math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365760" indent="0">
                  <a:buNone/>
                </a:pPr>
                <a:r>
                  <a:rPr lang="en-US" dirty="0" smtClean="0"/>
                  <a:t>Optionally,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𝛿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,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bSup>
                    <m:r>
                      <a:rPr lang="en-US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…, 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sup>
                    </m:sSub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2919" y="1775791"/>
                <a:ext cx="8229600" cy="4320209"/>
              </a:xfrm>
              <a:blipFill rotWithShape="0">
                <a:blip r:embed="rId2"/>
                <a:stretch>
                  <a:fillRect l="-74" t="-2398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9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 Operations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7206" y="1993393"/>
                <a:ext cx="8065294" cy="4178807"/>
              </a:xfrm>
            </p:spPr>
            <p:txBody>
              <a:bodyPr>
                <a:normAutofit fontScale="92500"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Items to accumulate is a 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\</m:t>
                    </m:r>
                    <m:r>
                      <m:rPr>
                        <m:lit/>
                      </m:rPr>
                      <a:rPr lang="en-US" b="0" i="1" smtClean="0">
                        <a:latin typeface="Cambria Math"/>
                      </a:rPr>
                      <m:t>{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𝛿</m:t>
                    </m:r>
                    <m:r>
                      <a:rPr lang="en-US" b="0" i="1" smtClean="0">
                        <a:latin typeface="Cambria Math"/>
                      </a:rPr>
                      <m:t>},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Accumulator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nary>
                          <m:naryPr>
                            <m:chr m:val="∏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sup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𝛿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sup>
                    </m:sSubSup>
                  </m:oMath>
                </a14:m>
                <a:endParaRPr lang="en-US" dirty="0" smtClean="0"/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Non-Membership Witness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𝑊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with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𝑊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nary>
                              <m:naryPr>
                                <m:chr m:val="∏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𝛿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nary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𝛿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sup>
                    </m:sSubSup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3"/>
                <a:r>
                  <a:rPr lang="en-US" b="0" dirty="0" smtClean="0">
                    <a:latin typeface="Cambria Math"/>
                  </a:rPr>
                  <a:t>Compute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𝛿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+…+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𝛿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sup>
                    </m:sSub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 smtClean="0">
                    <a:latin typeface="Cambria Math"/>
                  </a:rPr>
                  <a:t> from </a:t>
                </a:r>
                <a:r>
                  <a:rPr lang="en-US" b="0" i="1" dirty="0" smtClean="0">
                    <a:latin typeface="Cambria Math"/>
                  </a:rPr>
                  <a:t>t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𝛿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𝑚𝑜𝑑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𝛿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nary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p>
                    </m:sSubSup>
                  </m:oMath>
                </a14:m>
                <a:endParaRPr lang="en-US" dirty="0"/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A new witness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is computed or updated when a new </a:t>
                </a:r>
                <a:r>
                  <a:rPr lang="en-US" i="1" dirty="0" smtClean="0"/>
                  <a:t>x‘</a:t>
                </a:r>
                <a:r>
                  <a:rPr lang="en-US" dirty="0" smtClean="0"/>
                  <a:t> is accumulated or an accumulated </a:t>
                </a:r>
                <a:r>
                  <a:rPr lang="en-US" i="1" dirty="0" smtClean="0"/>
                  <a:t>x’</a:t>
                </a:r>
                <a:r>
                  <a:rPr lang="en-US" dirty="0" smtClean="0"/>
                  <a:t> is removed from the set </a:t>
                </a:r>
                <a:r>
                  <a:rPr lang="en-US" i="1" dirty="0" smtClean="0"/>
                  <a:t>S</a:t>
                </a:r>
                <a:endParaRPr lang="en-US" dirty="0" smtClean="0"/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Similar for Membership Witness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7206" y="1993393"/>
                <a:ext cx="8065294" cy="4178807"/>
              </a:xfrm>
              <a:blipFill rotWithShape="0">
                <a:blip r:embed="rId3"/>
                <a:stretch>
                  <a:fillRect l="-831" t="-1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176867"/>
          </a:xfrm>
        </p:spPr>
        <p:txBody>
          <a:bodyPr/>
          <a:lstStyle/>
          <a:p>
            <a:r>
              <a:rPr lang="en-US" dirty="0" smtClean="0"/>
              <a:t>Efficient Accumulator NM 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7206" y="1676401"/>
                <a:ext cx="8065294" cy="4083178"/>
              </a:xfrm>
            </p:spPr>
            <p:txBody>
              <a:bodyPr>
                <a:normAutofit fontScale="92500" lnSpcReduction="20000"/>
              </a:bodyPr>
              <a:lstStyle/>
              <a:p>
                <a:pPr marL="0" lvl="1" indent="0">
                  <a:spcBef>
                    <a:spcPts val="1300"/>
                  </a:spcBef>
                  <a:buNone/>
                </a:pPr>
                <a:r>
                  <a:rPr lang="en-US" dirty="0" smtClean="0">
                    <a:cs typeface="Vijaya" pitchFamily="34" charset="0"/>
                  </a:rPr>
                  <a:t>Computations are moved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>
                    <a:cs typeface="Vijaya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𝒢</m:t>
                        </m:r>
                      </m:e>
                      <m:sub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cs typeface="Vijaya" pitchFamily="34" charset="0"/>
                  </a:rPr>
                  <a:t> to efficient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𝒢</m:t>
                        </m:r>
                      </m:e>
                      <m:sub>
                        <m:r>
                          <a:rPr lang="en-US" i="1"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>
                  <a:ea typeface="Cambria Math" pitchFamily="18" charset="0"/>
                </a:endParaRPr>
              </a:p>
              <a:p>
                <a:pPr marL="342900" lvl="1">
                  <a:spcBef>
                    <a:spcPts val="13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Prove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∉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dirty="0" err="1" smtClean="0">
                    <a:latin typeface="Cambria Math"/>
                  </a:rPr>
                  <a:t>PoK</a:t>
                </a:r>
                <a:r>
                  <a:rPr lang="en-US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𝑊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,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𝑑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,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i="1" dirty="0" smtClean="0">
                    <a:solidFill>
                      <a:schemeClr val="dk1"/>
                    </a:solidFill>
                  </a:rPr>
                  <a:t>:</a:t>
                </a:r>
                <a:r>
                  <a:rPr lang="en-US" i="1" dirty="0">
                    <a:solidFill>
                      <a:schemeClr val="dk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𝑉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𝑊</m:t>
                        </m:r>
                      </m:e>
                      <m:sup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𝛿</m:t>
                        </m:r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dk1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dk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∧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𝑑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≠0</m:t>
                    </m:r>
                  </m:oMath>
                </a14:m>
                <a:endParaRPr lang="en-US" dirty="0" smtClean="0">
                  <a:solidFill>
                    <a:schemeClr val="dk1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Calibri Light" panose="020F0302020204030204" pitchFamily="34" charset="0"/>
                  </a:rPr>
                  <a:t>Instead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baseline="30000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𝑃𝑝</m:t>
                    </m:r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𝑢𝑏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baseline="30000" dirty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∧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𝑑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≠0</m:t>
                    </m:r>
                  </m:oMath>
                </a14:m>
                <a:endParaRPr lang="en-US" i="1" dirty="0" smtClean="0">
                  <a:cs typeface="Vijaya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cs typeface="Vijaya" pitchFamily="34" charset="0"/>
                  </a:rPr>
                  <a:t>To reduce pairing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cs typeface="Vijaya" pitchFamily="34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𝑊</m:t>
                        </m:r>
                      </m:e>
                      <m:sup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dirty="0" smtClean="0">
                    <a:cs typeface="Vijaya" pitchFamily="34" charset="0"/>
                  </a:rPr>
                  <a:t> to witness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cs typeface="Vijaya" pitchFamily="34" charset="0"/>
                  </a:rPr>
                  <a:t>Hide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𝑊</m:t>
                    </m:r>
                  </m:oMath>
                </a14:m>
                <a:r>
                  <a:rPr lang="en-US" dirty="0" smtClean="0">
                    <a:cs typeface="Vijaya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>
                    <a:cs typeface="Vijaya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>
                    <a:cs typeface="Vijaya" pitchFamily="34" charset="0"/>
                  </a:rPr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𝛿</m:t>
                        </m:r>
                      </m:sup>
                    </m:sSup>
                  </m:oMath>
                </a14:m>
                <a:endParaRPr lang="en-US" dirty="0" smtClean="0">
                  <a:cs typeface="Vijaya" pitchFamily="34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ambria Math"/>
                  </a:rPr>
                  <a:t>PoK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schemeClr val="dk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i="1" dirty="0" smtClean="0">
                    <a:solidFill>
                      <a:schemeClr val="dk1"/>
                    </a:solidFill>
                  </a:rPr>
                  <a:t>: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dk1"/>
                          </a:solidFill>
                          <a:latin typeface="Cambria Math"/>
                        </a:rPr>
                        <m:t>𝑉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solidFill>
                            <a:schemeClr val="dk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dk1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𝑡𝑥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dk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dk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solidFill>
                                <a:schemeClr val="dk1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i="1">
                          <a:solidFill>
                            <a:schemeClr val="dk1"/>
                          </a:solidFill>
                          <a:latin typeface="Cambria Math"/>
                        </a:rPr>
                        <m:t>∧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𝑒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𝑃𝑝𝑢𝑏</m:t>
                          </m:r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solidFill>
                            <a:schemeClr val="dk1"/>
                          </a:solidFill>
                          <a:latin typeface="Cambria Math"/>
                        </a:rPr>
                        <m:t>∧</m:t>
                      </m:r>
                      <m:r>
                        <a:rPr lang="en-US" i="1">
                          <a:solidFill>
                            <a:schemeClr val="dk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i="1">
                          <a:solidFill>
                            <a:schemeClr val="dk1"/>
                          </a:solidFill>
                          <a:latin typeface="Cambria Math"/>
                        </a:rPr>
                        <m:t>≠0</m:t>
                      </m:r>
                    </m:oMath>
                  </m:oMathPara>
                </a14:m>
                <a:endParaRPr lang="en-US" sz="2400" dirty="0" smtClean="0">
                  <a:cs typeface="Vijaya" pitchFamily="34" charset="0"/>
                </a:endParaRPr>
              </a:p>
              <a:p>
                <a:pPr marL="0" lvl="1" indent="0">
                  <a:buNone/>
                </a:pPr>
                <a:r>
                  <a:rPr lang="en-US" sz="2400" dirty="0" smtClean="0">
                    <a:cs typeface="Vijaya" pitchFamily="34" charset="0"/>
                  </a:rPr>
                  <a:t>Efficiency gains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err="1" smtClean="0">
                    <a:cs typeface="Vijaya" pitchFamily="34" charset="0"/>
                  </a:rPr>
                  <a:t>Prover</a:t>
                </a:r>
                <a:r>
                  <a:rPr lang="en-US" dirty="0" smtClean="0">
                    <a:cs typeface="Vijaya" pitchFamily="34" charset="0"/>
                  </a:rPr>
                  <a:t> needs no pairing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cs typeface="Vijaya" pitchFamily="34" charset="0"/>
                  </a:rPr>
                  <a:t>Verifier needs 2 pairings to verify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𝑃𝑝𝑢</m:t>
                        </m:r>
                        <m:r>
                          <a:rPr lang="en-US" b="0" i="1" baseline="-25000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>
                  <a:cs typeface="Vijaya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/>
                  <a:t>Similar for the </a:t>
                </a:r>
                <a:r>
                  <a:rPr lang="en-US" sz="2400" dirty="0" err="1" smtClean="0"/>
                  <a:t>Mem</a:t>
                </a:r>
                <a:r>
                  <a:rPr lang="en-US" sz="2400" dirty="0" smtClean="0"/>
                  <a:t> Proof.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7206" y="1676401"/>
                <a:ext cx="8065294" cy="4083178"/>
              </a:xfrm>
              <a:blipFill rotWithShape="0">
                <a:blip r:embed="rId2"/>
                <a:stretch>
                  <a:fillRect l="-983" t="-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3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Accumulators</a:t>
            </a:r>
          </a:p>
          <a:p>
            <a:pPr lvl="2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and Security</a:t>
            </a:r>
          </a:p>
          <a:p>
            <a:pPr lvl="2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Anonymous Revocation</a:t>
            </a:r>
          </a:p>
          <a:p>
            <a:pPr lvl="2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New scheme</a:t>
            </a:r>
          </a:p>
          <a:p>
            <a:pPr marL="0" lvl="1" indent="0">
              <a:buNone/>
            </a:pPr>
            <a:r>
              <a:rPr lang="en-US" sz="2800" dirty="0" smtClean="0"/>
              <a:t>U-Prove</a:t>
            </a:r>
          </a:p>
          <a:p>
            <a:pPr lvl="2"/>
            <a:r>
              <a:rPr lang="en-US" sz="2600" dirty="0" smtClean="0"/>
              <a:t>Overview</a:t>
            </a:r>
          </a:p>
          <a:p>
            <a:pPr lvl="2"/>
            <a:r>
              <a:rPr lang="en-US" sz="2600" dirty="0" smtClean="0"/>
              <a:t>Revocation methods</a:t>
            </a:r>
          </a:p>
          <a:p>
            <a:pPr lvl="2"/>
            <a:r>
              <a:rPr lang="en-US" sz="2600" dirty="0" smtClean="0"/>
              <a:t>Revocation with the new accumulator</a:t>
            </a:r>
          </a:p>
          <a:p>
            <a:pPr marL="0" lvl="1" indent="0">
              <a:buNone/>
            </a:pPr>
            <a:r>
              <a:rPr lang="en-US" sz="3000" dirty="0" smtClean="0"/>
              <a:t>Implementation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14897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2535</TotalTime>
  <Words>597</Words>
  <Application>Microsoft Office PowerPoint</Application>
  <PresentationFormat>On-screen Show (4:3)</PresentationFormat>
  <Paragraphs>199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Vijaya</vt:lpstr>
      <vt:lpstr>Wingdings</vt:lpstr>
      <vt:lpstr>Custom Design</vt:lpstr>
      <vt:lpstr>Metropolitan</vt:lpstr>
      <vt:lpstr>Accumulators and U-Prove Revocation</vt:lpstr>
      <vt:lpstr>Outline</vt:lpstr>
      <vt:lpstr>Accumulator Primitives</vt:lpstr>
      <vt:lpstr>Accumulator Security</vt:lpstr>
      <vt:lpstr>Revoking Anonymous Credentials</vt:lpstr>
      <vt:lpstr>Accumulator Scheme – Setup</vt:lpstr>
      <vt:lpstr>Accumulator Operations</vt:lpstr>
      <vt:lpstr>Efficient Accumulator NM Proof</vt:lpstr>
      <vt:lpstr>Outline</vt:lpstr>
      <vt:lpstr>U-Prove</vt:lpstr>
      <vt:lpstr>U-Prove Crypto</vt:lpstr>
      <vt:lpstr>Revocation in U-Prove</vt:lpstr>
      <vt:lpstr>Pros and Cons of using Accumulators</vt:lpstr>
      <vt:lpstr>Accumulator-Based Revocation Scheme</vt:lpstr>
      <vt:lpstr>U-Prove Revocation Scenario</vt:lpstr>
      <vt:lpstr>Setup and Issuing</vt:lpstr>
      <vt:lpstr>Revocation and Presentation</vt:lpstr>
      <vt:lpstr>Outline</vt:lpstr>
      <vt:lpstr>Software Design</vt:lpstr>
      <vt:lpstr>Software Design</vt:lpstr>
      <vt:lpstr>Performance</vt:lpstr>
      <vt:lpstr>Thanks and Questions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Homomorphic Proofs and Applications</dc:title>
  <dc:creator>Duy Lan Nguyen</dc:creator>
  <cp:lastModifiedBy>Lan Nguyen</cp:lastModifiedBy>
  <cp:revision>348</cp:revision>
  <cp:lastPrinted>2011-09-26T19:03:29Z</cp:lastPrinted>
  <dcterms:created xsi:type="dcterms:W3CDTF">2010-10-07T23:14:27Z</dcterms:created>
  <dcterms:modified xsi:type="dcterms:W3CDTF">2013-04-03T00:44:09Z</dcterms:modified>
</cp:coreProperties>
</file>